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6" r:id="rId2"/>
    <p:sldId id="257" r:id="rId3"/>
    <p:sldId id="261" r:id="rId4"/>
    <p:sldId id="259" r:id="rId5"/>
    <p:sldId id="279" r:id="rId6"/>
    <p:sldId id="281" r:id="rId7"/>
    <p:sldId id="285" r:id="rId8"/>
    <p:sldId id="278" r:id="rId9"/>
    <p:sldId id="284" r:id="rId10"/>
    <p:sldId id="282" r:id="rId11"/>
    <p:sldId id="283" r:id="rId12"/>
    <p:sldId id="270" r:id="rId13"/>
    <p:sldId id="275" r:id="rId14"/>
    <p:sldId id="276" r:id="rId15"/>
    <p:sldId id="258" r:id="rId16"/>
    <p:sldId id="269" r:id="rId17"/>
    <p:sldId id="26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222B"/>
    <a:srgbClr val="70AD47"/>
    <a:srgbClr val="FF8AD8"/>
    <a:srgbClr val="FFF103"/>
    <a:srgbClr val="C00000"/>
    <a:srgbClr val="47C6EB"/>
    <a:srgbClr val="FFC000"/>
    <a:srgbClr val="E20D00"/>
    <a:srgbClr val="011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443"/>
    <p:restoredTop sz="94351"/>
  </p:normalViewPr>
  <p:slideViewPr>
    <p:cSldViewPr snapToGrid="0" snapToObjects="1">
      <p:cViewPr varScale="1">
        <p:scale>
          <a:sx n="76" d="100"/>
          <a:sy n="76" d="100"/>
        </p:scale>
        <p:origin x="672"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A98427-CAA1-9144-B82B-3344824DDCE8}" type="datetimeFigureOut">
              <a:rPr lang="en-US" smtClean="0"/>
              <a:t>3/8/18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57D04-3978-9944-BF5C-BD398C74B5A4}" type="slidenum">
              <a:rPr lang="en-US" smtClean="0"/>
              <a:t>‹#›</a:t>
            </a:fld>
            <a:endParaRPr lang="en-US"/>
          </a:p>
        </p:txBody>
      </p:sp>
    </p:spTree>
    <p:extLst>
      <p:ext uri="{BB962C8B-B14F-4D97-AF65-F5344CB8AC3E}">
        <p14:creationId xmlns:p14="http://schemas.microsoft.com/office/powerpoint/2010/main" val="1603681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157D04-3978-9944-BF5C-BD398C74B5A4}" type="slidenum">
              <a:rPr lang="en-US" smtClean="0"/>
              <a:t>3</a:t>
            </a:fld>
            <a:endParaRPr lang="en-US"/>
          </a:p>
        </p:txBody>
      </p:sp>
    </p:spTree>
    <p:extLst>
      <p:ext uri="{BB962C8B-B14F-4D97-AF65-F5344CB8AC3E}">
        <p14:creationId xmlns:p14="http://schemas.microsoft.com/office/powerpoint/2010/main" val="1605010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157D04-3978-9944-BF5C-BD398C74B5A4}" type="slidenum">
              <a:rPr lang="en-US" smtClean="0"/>
              <a:t>7</a:t>
            </a:fld>
            <a:endParaRPr lang="en-US"/>
          </a:p>
        </p:txBody>
      </p:sp>
    </p:spTree>
    <p:extLst>
      <p:ext uri="{BB962C8B-B14F-4D97-AF65-F5344CB8AC3E}">
        <p14:creationId xmlns:p14="http://schemas.microsoft.com/office/powerpoint/2010/main" val="1135878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157D04-3978-9944-BF5C-BD398C74B5A4}" type="slidenum">
              <a:rPr lang="en-US" smtClean="0"/>
              <a:t>8</a:t>
            </a:fld>
            <a:endParaRPr lang="en-US"/>
          </a:p>
        </p:txBody>
      </p:sp>
    </p:spTree>
    <p:extLst>
      <p:ext uri="{BB962C8B-B14F-4D97-AF65-F5344CB8AC3E}">
        <p14:creationId xmlns:p14="http://schemas.microsoft.com/office/powerpoint/2010/main" val="393313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157D04-3978-9944-BF5C-BD398C74B5A4}" type="slidenum">
              <a:rPr lang="en-US" smtClean="0"/>
              <a:t>12</a:t>
            </a:fld>
            <a:endParaRPr lang="en-US"/>
          </a:p>
        </p:txBody>
      </p:sp>
    </p:spTree>
    <p:extLst>
      <p:ext uri="{BB962C8B-B14F-4D97-AF65-F5344CB8AC3E}">
        <p14:creationId xmlns:p14="http://schemas.microsoft.com/office/powerpoint/2010/main" val="1978918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157D04-3978-9944-BF5C-BD398C74B5A4}" type="slidenum">
              <a:rPr lang="en-US" smtClean="0"/>
              <a:t>15</a:t>
            </a:fld>
            <a:endParaRPr lang="en-US"/>
          </a:p>
        </p:txBody>
      </p:sp>
    </p:spTree>
    <p:extLst>
      <p:ext uri="{BB962C8B-B14F-4D97-AF65-F5344CB8AC3E}">
        <p14:creationId xmlns:p14="http://schemas.microsoft.com/office/powerpoint/2010/main" val="1196125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F577649-139E-DA41-8877-90B22743AC31}" type="datetimeFigureOut">
              <a:rPr lang="en-US" smtClean="0"/>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D2085-85FF-7B4A-B388-CBF8C23DC5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577649-139E-DA41-8877-90B22743AC31}" type="datetimeFigureOut">
              <a:rPr lang="en-US" smtClean="0"/>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D2085-85FF-7B4A-B388-CBF8C23DC5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577649-139E-DA41-8877-90B22743AC31}" type="datetimeFigureOut">
              <a:rPr lang="en-US" smtClean="0"/>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D2085-85FF-7B4A-B388-CBF8C23DC5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577649-139E-DA41-8877-90B22743AC31}" type="datetimeFigureOut">
              <a:rPr lang="en-US" smtClean="0"/>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D2085-85FF-7B4A-B388-CBF8C23DC5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577649-139E-DA41-8877-90B22743AC31}" type="datetimeFigureOut">
              <a:rPr lang="en-US" smtClean="0"/>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BD2085-85FF-7B4A-B388-CBF8C23DC5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F577649-139E-DA41-8877-90B22743AC31}" type="datetimeFigureOut">
              <a:rPr lang="en-US" smtClean="0"/>
              <a:t>3/8/18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D2085-85FF-7B4A-B388-CBF8C23DC5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577649-139E-DA41-8877-90B22743AC31}" type="datetimeFigureOut">
              <a:rPr lang="en-US" smtClean="0"/>
              <a:t>3/8/18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BD2085-85FF-7B4A-B388-CBF8C23DC5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577649-139E-DA41-8877-90B22743AC31}" type="datetimeFigureOut">
              <a:rPr lang="en-US" smtClean="0"/>
              <a:t>3/8/18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BD2085-85FF-7B4A-B388-CBF8C23DC5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577649-139E-DA41-8877-90B22743AC31}" type="datetimeFigureOut">
              <a:rPr lang="en-US" smtClean="0"/>
              <a:t>3/8/18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BD2085-85FF-7B4A-B388-CBF8C23DC5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577649-139E-DA41-8877-90B22743AC31}" type="datetimeFigureOut">
              <a:rPr lang="en-US" smtClean="0"/>
              <a:t>3/8/18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D2085-85FF-7B4A-B388-CBF8C23DC5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577649-139E-DA41-8877-90B22743AC31}" type="datetimeFigureOut">
              <a:rPr lang="en-US" smtClean="0"/>
              <a:t>3/8/18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BD2085-85FF-7B4A-B388-CBF8C23DC5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577649-139E-DA41-8877-90B22743AC31}" type="datetimeFigureOut">
              <a:rPr lang="en-US" smtClean="0"/>
              <a:t>3/8/18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D2085-85FF-7B4A-B388-CBF8C23DC52B}" type="slidenum">
              <a:rPr lang="en-US" smtClean="0"/>
              <a:t>‹#›</a:t>
            </a:fld>
            <a:endParaRPr lang="en-US"/>
          </a:p>
        </p:txBody>
      </p:sp>
    </p:spTree>
    <p:extLst>
      <p:ext uri="{BB962C8B-B14F-4D97-AF65-F5344CB8AC3E}">
        <p14:creationId xmlns:p14="http://schemas.microsoft.com/office/powerpoint/2010/main" val="1998183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1" Type="http://schemas.openxmlformats.org/officeDocument/2006/relationships/image" Target="../media/image25.png"/><Relationship Id="rId12"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hyperlink" Target="https://www.harristeeter.com/" TargetMode="External"/><Relationship Id="rId7" Type="http://schemas.openxmlformats.org/officeDocument/2006/relationships/image" Target="../media/image22.png"/><Relationship Id="rId8" Type="http://schemas.openxmlformats.org/officeDocument/2006/relationships/hyperlink" Target="https://giantfood.com/savings-and-rewards/rewards-program/aplus/" TargetMode="External"/><Relationship Id="rId9" Type="http://schemas.openxmlformats.org/officeDocument/2006/relationships/image" Target="../media/image23.jpeg"/><Relationship Id="rId10" Type="http://schemas.openxmlformats.org/officeDocument/2006/relationships/image" Target="../media/image24.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tiff"/><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rgbClr val="C00000"/>
                </a:solidFill>
                <a:latin typeface="Avenir Book" charset="0"/>
                <a:ea typeface="Avenir Book" charset="0"/>
                <a:cs typeface="Avenir Book" charset="0"/>
              </a:rPr>
              <a:t>Madison’s Trust PTA</a:t>
            </a:r>
            <a:endParaRPr lang="en-US" b="1" dirty="0">
              <a:solidFill>
                <a:srgbClr val="C00000"/>
              </a:solidFill>
              <a:latin typeface="Avenir Book" charset="0"/>
              <a:ea typeface="Avenir Book" charset="0"/>
              <a:cs typeface="Avenir Book" charset="0"/>
            </a:endParaRPr>
          </a:p>
        </p:txBody>
      </p:sp>
      <p:sp>
        <p:nvSpPr>
          <p:cNvPr id="3" name="Subtitle 2"/>
          <p:cNvSpPr>
            <a:spLocks noGrp="1"/>
          </p:cNvSpPr>
          <p:nvPr>
            <p:ph type="subTitle" idx="1"/>
          </p:nvPr>
        </p:nvSpPr>
        <p:spPr/>
        <p:txBody>
          <a:bodyPr/>
          <a:lstStyle/>
          <a:p>
            <a:r>
              <a:rPr lang="en-US" dirty="0" smtClean="0">
                <a:latin typeface="Avenir Book" charset="0"/>
                <a:ea typeface="Avenir Book" charset="0"/>
                <a:cs typeface="Avenir Book" charset="0"/>
              </a:rPr>
              <a:t>General PTA Meeting</a:t>
            </a:r>
            <a:endParaRPr lang="en-US" dirty="0">
              <a:latin typeface="Avenir Book" charset="0"/>
              <a:ea typeface="Avenir Book" charset="0"/>
              <a:cs typeface="Avenir Book" charset="0"/>
            </a:endParaRPr>
          </a:p>
        </p:txBody>
      </p:sp>
      <p:sp>
        <p:nvSpPr>
          <p:cNvPr id="4" name="TextBox 3"/>
          <p:cNvSpPr txBox="1"/>
          <p:nvPr/>
        </p:nvSpPr>
        <p:spPr>
          <a:xfrm>
            <a:off x="6926538" y="6407781"/>
            <a:ext cx="1655261" cy="369332"/>
          </a:xfrm>
          <a:prstGeom prst="rect">
            <a:avLst/>
          </a:prstGeom>
          <a:noFill/>
        </p:spPr>
        <p:txBody>
          <a:bodyPr wrap="none" rtlCol="0">
            <a:spAutoFit/>
          </a:bodyPr>
          <a:lstStyle/>
          <a:p>
            <a:r>
              <a:rPr lang="en-US" dirty="0" smtClean="0">
                <a:latin typeface="Avenir Book" charset="0"/>
                <a:ea typeface="Avenir Book" charset="0"/>
                <a:cs typeface="Avenir Book" charset="0"/>
              </a:rPr>
              <a:t>March 2, 2018</a:t>
            </a: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519313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7886700" cy="772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C00000"/>
                </a:solidFill>
                <a:latin typeface="Avenir Book" charset="0"/>
                <a:ea typeface="Avenir Book" charset="0"/>
                <a:cs typeface="Avenir Book" charset="0"/>
              </a:rPr>
              <a:t>Upcoming Events - June</a:t>
            </a:r>
            <a:endParaRPr lang="en-US" b="1" dirty="0">
              <a:solidFill>
                <a:srgbClr val="C00000"/>
              </a:solidFill>
              <a:latin typeface="Avenir Book" charset="0"/>
              <a:ea typeface="Avenir Book" charset="0"/>
              <a:cs typeface="Avenir Book" charset="0"/>
            </a:endParaRPr>
          </a:p>
        </p:txBody>
      </p:sp>
      <p:sp>
        <p:nvSpPr>
          <p:cNvPr id="4" name="TextBox 3"/>
          <p:cNvSpPr txBox="1"/>
          <p:nvPr/>
        </p:nvSpPr>
        <p:spPr>
          <a:xfrm>
            <a:off x="0" y="3039502"/>
            <a:ext cx="4055165" cy="1015663"/>
          </a:xfrm>
          <a:prstGeom prst="rect">
            <a:avLst/>
          </a:prstGeom>
          <a:noFill/>
        </p:spPr>
        <p:txBody>
          <a:bodyPr wrap="square" rtlCol="0">
            <a:spAutoFit/>
          </a:bodyPr>
          <a:lstStyle/>
          <a:p>
            <a:pPr algn="ctr"/>
            <a:r>
              <a:rPr lang="en-US" sz="2000" b="1" i="1" dirty="0" smtClean="0"/>
              <a:t>Contact Angela if you interested in helping plan the event</a:t>
            </a:r>
          </a:p>
          <a:p>
            <a:pPr algn="ctr"/>
            <a:r>
              <a:rPr lang="en-US" sz="2000" b="1" i="1" dirty="0" err="1" smtClean="0"/>
              <a:t>mtesvpevents@gmail.com</a:t>
            </a:r>
            <a:endParaRPr lang="en-US" sz="2000" b="1" i="1" dirty="0"/>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37103" y="602165"/>
            <a:ext cx="4995746" cy="6248238"/>
          </a:xfrm>
          <a:prstGeom prst="rect">
            <a:avLst/>
          </a:prstGeom>
        </p:spPr>
      </p:pic>
    </p:spTree>
    <p:extLst>
      <p:ext uri="{BB962C8B-B14F-4D97-AF65-F5344CB8AC3E}">
        <p14:creationId xmlns:p14="http://schemas.microsoft.com/office/powerpoint/2010/main" val="546223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6789" y="3143718"/>
            <a:ext cx="6746489" cy="4025704"/>
          </a:xfrm>
        </p:spPr>
        <p:txBody>
          <a:bodyPr>
            <a:normAutofit/>
          </a:bodyPr>
          <a:lstStyle/>
          <a:p>
            <a:pPr lvl="1">
              <a:lnSpc>
                <a:spcPct val="150000"/>
              </a:lnSpc>
            </a:pPr>
            <a:r>
              <a:rPr lang="en-US" sz="2000" dirty="0" smtClean="0"/>
              <a:t>Final Contest is Tuesday March 6</a:t>
            </a:r>
            <a:r>
              <a:rPr lang="en-US" sz="2000" baseline="30000" dirty="0" smtClean="0"/>
              <a:t>th</a:t>
            </a:r>
            <a:r>
              <a:rPr lang="en-US" sz="2000" dirty="0" smtClean="0"/>
              <a:t> – last Tuesday session</a:t>
            </a:r>
          </a:p>
          <a:p>
            <a:pPr lvl="1">
              <a:lnSpc>
                <a:spcPct val="150000"/>
              </a:lnSpc>
            </a:pPr>
            <a:r>
              <a:rPr lang="en-US" sz="2000" dirty="0" smtClean="0"/>
              <a:t>Award ceremony date is TBD – anticipating late May</a:t>
            </a:r>
          </a:p>
          <a:p>
            <a:pPr lvl="1">
              <a:lnSpc>
                <a:spcPct val="150000"/>
              </a:lnSpc>
            </a:pPr>
            <a:r>
              <a:rPr lang="en-US" sz="2000" dirty="0" smtClean="0"/>
              <a:t>Participants can pick up T-Shirts next Tuesday </a:t>
            </a:r>
          </a:p>
          <a:p>
            <a:pPr lvl="1">
              <a:lnSpc>
                <a:spcPct val="150000"/>
              </a:lnSpc>
            </a:pPr>
            <a:r>
              <a:rPr lang="en-US" sz="2000" dirty="0" smtClean="0"/>
              <a:t>Regional Tournament – April 17</a:t>
            </a:r>
            <a:r>
              <a:rPr lang="en-US" sz="2000" baseline="30000" dirty="0" smtClean="0"/>
              <a:t>th</a:t>
            </a:r>
            <a:r>
              <a:rPr lang="en-US" sz="2000" dirty="0" smtClean="0"/>
              <a:t> </a:t>
            </a:r>
          </a:p>
          <a:p>
            <a:pPr lvl="2">
              <a:lnSpc>
                <a:spcPct val="150000"/>
              </a:lnSpc>
            </a:pPr>
            <a:r>
              <a:rPr lang="en-US" sz="1800" dirty="0" smtClean="0"/>
              <a:t>7 MTES teams/ 35 students participating</a:t>
            </a:r>
          </a:p>
        </p:txBody>
      </p:sp>
      <p:sp>
        <p:nvSpPr>
          <p:cNvPr id="4" name="Title 1"/>
          <p:cNvSpPr txBox="1">
            <a:spLocks/>
          </p:cNvSpPr>
          <p:nvPr/>
        </p:nvSpPr>
        <p:spPr>
          <a:xfrm>
            <a:off x="0" y="0"/>
            <a:ext cx="7886700" cy="772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C00000"/>
                </a:solidFill>
                <a:latin typeface="Avenir Book" charset="0"/>
                <a:ea typeface="Avenir Book" charset="0"/>
                <a:cs typeface="Avenir Book" charset="0"/>
              </a:rPr>
              <a:t>STEM Update</a:t>
            </a:r>
            <a:endParaRPr lang="en-US" b="1" dirty="0">
              <a:solidFill>
                <a:srgbClr val="C00000"/>
              </a:solidFill>
              <a:latin typeface="Avenir Book" charset="0"/>
              <a:ea typeface="Avenir Book" charset="0"/>
              <a:cs typeface="Avenir Book"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18247"/>
            <a:ext cx="4562844" cy="1737423"/>
          </a:xfrm>
          <a:prstGeom prst="rect">
            <a:avLst/>
          </a:prstGeom>
        </p:spPr>
      </p:pic>
      <p:sp>
        <p:nvSpPr>
          <p:cNvPr id="7" name="TextBox 6"/>
          <p:cNvSpPr txBox="1"/>
          <p:nvPr/>
        </p:nvSpPr>
        <p:spPr>
          <a:xfrm flipH="1">
            <a:off x="4783873" y="962650"/>
            <a:ext cx="3657600" cy="2542363"/>
          </a:xfrm>
          <a:prstGeom prst="rect">
            <a:avLst/>
          </a:prstGeom>
          <a:noFill/>
        </p:spPr>
        <p:txBody>
          <a:bodyPr wrap="square" rtlCol="0">
            <a:spAutoFit/>
          </a:bodyPr>
          <a:lstStyle/>
          <a:p>
            <a:pPr marL="285750" indent="-285750">
              <a:lnSpc>
                <a:spcPct val="150000"/>
              </a:lnSpc>
              <a:buFont typeface="Arial" charset="0"/>
              <a:buChar char="•"/>
            </a:pPr>
            <a:r>
              <a:rPr lang="en-US" dirty="0" smtClean="0"/>
              <a:t>MTES is hosting this year!!</a:t>
            </a:r>
          </a:p>
          <a:p>
            <a:pPr marL="285750" indent="-285750">
              <a:lnSpc>
                <a:spcPct val="150000"/>
              </a:lnSpc>
              <a:buFont typeface="Arial" charset="0"/>
              <a:buChar char="•"/>
            </a:pPr>
            <a:r>
              <a:rPr lang="en-US" dirty="0" smtClean="0"/>
              <a:t>March 11</a:t>
            </a:r>
            <a:r>
              <a:rPr lang="en-US" baseline="30000" dirty="0" smtClean="0"/>
              <a:t>th </a:t>
            </a:r>
            <a:r>
              <a:rPr lang="en-US" dirty="0" smtClean="0"/>
              <a:t>– doors open @ 8am</a:t>
            </a:r>
          </a:p>
          <a:p>
            <a:pPr marL="285750" indent="-285750">
              <a:lnSpc>
                <a:spcPct val="150000"/>
              </a:lnSpc>
              <a:buFont typeface="Arial" charset="0"/>
              <a:buChar char="•"/>
            </a:pPr>
            <a:r>
              <a:rPr lang="en-US" dirty="0" smtClean="0"/>
              <a:t>Sign up deadline – March 8</a:t>
            </a:r>
            <a:r>
              <a:rPr lang="en-US" baseline="30000" dirty="0" smtClean="0"/>
              <a:t>th</a:t>
            </a:r>
            <a:endParaRPr lang="en-US" dirty="0" smtClean="0"/>
          </a:p>
          <a:p>
            <a:pPr marL="285750" indent="-285750">
              <a:lnSpc>
                <a:spcPct val="150000"/>
              </a:lnSpc>
              <a:buFont typeface="Arial" charset="0"/>
              <a:buChar char="•"/>
            </a:pPr>
            <a:endParaRPr lang="en-US" dirty="0" smtClean="0"/>
          </a:p>
          <a:p>
            <a:pPr marL="285750" indent="-285750">
              <a:lnSpc>
                <a:spcPct val="150000"/>
              </a:lnSpc>
              <a:buFont typeface="Arial" charset="0"/>
              <a:buChar char="•"/>
            </a:pPr>
            <a:endParaRPr lang="en-US" dirty="0" smtClean="0"/>
          </a:p>
          <a:p>
            <a:pPr marL="285750" indent="-285750">
              <a:lnSpc>
                <a:spcPct val="150000"/>
              </a:lnSpc>
              <a:buFont typeface="Arial" charset="0"/>
              <a:buChar char="•"/>
            </a:pPr>
            <a:endParaRPr lang="en-US" dirty="0"/>
          </a:p>
        </p:txBody>
      </p:sp>
      <p:sp>
        <p:nvSpPr>
          <p:cNvPr id="8" name="Rectangle 7"/>
          <p:cNvSpPr/>
          <p:nvPr/>
        </p:nvSpPr>
        <p:spPr>
          <a:xfrm>
            <a:off x="1126273" y="6057238"/>
            <a:ext cx="5642517" cy="369332"/>
          </a:xfrm>
          <a:prstGeom prst="rect">
            <a:avLst/>
          </a:prstGeom>
          <a:solidFill>
            <a:srgbClr val="FF0000"/>
          </a:solidFill>
        </p:spPr>
        <p:txBody>
          <a:bodyPr wrap="square">
            <a:spAutoFit/>
          </a:bodyPr>
          <a:lstStyle/>
          <a:p>
            <a:pPr lvl="1"/>
            <a:r>
              <a:rPr lang="en-US" b="1" dirty="0">
                <a:solidFill>
                  <a:schemeClr val="bg1"/>
                </a:solidFill>
              </a:rPr>
              <a:t>Good Luck to Regional Tournament Participants!</a:t>
            </a:r>
          </a:p>
        </p:txBody>
      </p:sp>
      <p:pic>
        <p:nvPicPr>
          <p:cNvPr id="9" name="Picture 8"/>
          <p:cNvPicPr>
            <a:picLocks noChangeAspect="1"/>
          </p:cNvPicPr>
          <p:nvPr/>
        </p:nvPicPr>
        <p:blipFill>
          <a:blip r:embed="rId3"/>
          <a:stretch>
            <a:fillRect/>
          </a:stretch>
        </p:blipFill>
        <p:spPr>
          <a:xfrm>
            <a:off x="0" y="3143718"/>
            <a:ext cx="2540000" cy="2540000"/>
          </a:xfrm>
          <a:prstGeom prst="rect">
            <a:avLst/>
          </a:prstGeom>
        </p:spPr>
      </p:pic>
      <p:cxnSp>
        <p:nvCxnSpPr>
          <p:cNvPr id="10" name="Straight Connector 9"/>
          <p:cNvCxnSpPr/>
          <p:nvPr/>
        </p:nvCxnSpPr>
        <p:spPr>
          <a:xfrm>
            <a:off x="1005887" y="2770198"/>
            <a:ext cx="7113914" cy="334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153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649" y="647323"/>
            <a:ext cx="8804788" cy="495591"/>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0" y="0"/>
            <a:ext cx="7886700" cy="772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C00000"/>
                </a:solidFill>
                <a:latin typeface="Avenir Book" charset="0"/>
                <a:ea typeface="Avenir Book" charset="0"/>
                <a:cs typeface="Avenir Book" charset="0"/>
              </a:rPr>
              <a:t>Volunteer Opportunities</a:t>
            </a:r>
            <a:endParaRPr lang="en-US" b="1" dirty="0">
              <a:solidFill>
                <a:srgbClr val="C00000"/>
              </a:solidFill>
              <a:latin typeface="Avenir Book" charset="0"/>
              <a:ea typeface="Avenir Book" charset="0"/>
              <a:cs typeface="Avenir Book" charset="0"/>
            </a:endParaRPr>
          </a:p>
        </p:txBody>
      </p:sp>
      <p:sp>
        <p:nvSpPr>
          <p:cNvPr id="5" name="Content Placeholder 2"/>
          <p:cNvSpPr txBox="1">
            <a:spLocks/>
          </p:cNvSpPr>
          <p:nvPr/>
        </p:nvSpPr>
        <p:spPr>
          <a:xfrm>
            <a:off x="185649" y="642602"/>
            <a:ext cx="8804788" cy="487433"/>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solidFill>
                  <a:schemeClr val="bg1"/>
                </a:solidFill>
                <a:latin typeface="Avenir Book" charset="0"/>
                <a:ea typeface="Avenir Book" charset="0"/>
                <a:cs typeface="Avenir Book" charset="0"/>
              </a:rPr>
              <a:t>This is Us – April 19</a:t>
            </a:r>
            <a:endParaRPr lang="en-US" b="1" dirty="0">
              <a:solidFill>
                <a:schemeClr val="bg1"/>
              </a:solidFill>
              <a:latin typeface="Avenir Book" charset="0"/>
              <a:ea typeface="Avenir Book" charset="0"/>
              <a:cs typeface="Avenir Book" charset="0"/>
            </a:endParaRPr>
          </a:p>
        </p:txBody>
      </p:sp>
      <p:sp>
        <p:nvSpPr>
          <p:cNvPr id="7" name="Rectangle 6"/>
          <p:cNvSpPr/>
          <p:nvPr/>
        </p:nvSpPr>
        <p:spPr>
          <a:xfrm>
            <a:off x="185649" y="1237661"/>
            <a:ext cx="8804788" cy="495591"/>
          </a:xfrm>
          <a:prstGeom prst="rect">
            <a:avLst/>
          </a:prstGeom>
          <a:solidFill>
            <a:srgbClr val="C00000">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185649" y="1245819"/>
            <a:ext cx="8804788" cy="487433"/>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solidFill>
                  <a:schemeClr val="bg1"/>
                </a:solidFill>
                <a:latin typeface="Avenir Book" charset="0"/>
                <a:ea typeface="Avenir Book" charset="0"/>
                <a:cs typeface="Avenir Book" charset="0"/>
              </a:rPr>
              <a:t>Staff Appreciation – May 7-11</a:t>
            </a:r>
            <a:endParaRPr lang="en-US" sz="2100" i="1" dirty="0">
              <a:latin typeface="Avenir Book" charset="0"/>
              <a:ea typeface="Avenir Book" charset="0"/>
              <a:cs typeface="Avenir Book" charset="0"/>
            </a:endParaRPr>
          </a:p>
        </p:txBody>
      </p:sp>
      <p:sp>
        <p:nvSpPr>
          <p:cNvPr id="10" name="Rectangle 9"/>
          <p:cNvSpPr/>
          <p:nvPr/>
        </p:nvSpPr>
        <p:spPr>
          <a:xfrm>
            <a:off x="185649" y="1837168"/>
            <a:ext cx="8804788" cy="495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185649" y="1845326"/>
            <a:ext cx="8804788" cy="487433"/>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solidFill>
                  <a:schemeClr val="bg1"/>
                </a:solidFill>
                <a:latin typeface="Avenir Book" charset="0"/>
                <a:ea typeface="Avenir Book" charset="0"/>
                <a:cs typeface="Avenir Book" charset="0"/>
              </a:rPr>
              <a:t>Ice Cream Social/BINGO – June 1</a:t>
            </a:r>
            <a:endParaRPr lang="en-US" sz="2100" i="1" dirty="0">
              <a:latin typeface="Avenir Book" charset="0"/>
              <a:ea typeface="Avenir Book" charset="0"/>
              <a:cs typeface="Avenir Book" charset="0"/>
            </a:endParaRPr>
          </a:p>
        </p:txBody>
      </p:sp>
      <p:sp>
        <p:nvSpPr>
          <p:cNvPr id="12" name="Rectangle 11"/>
          <p:cNvSpPr/>
          <p:nvPr/>
        </p:nvSpPr>
        <p:spPr>
          <a:xfrm>
            <a:off x="185649" y="2433543"/>
            <a:ext cx="8804788" cy="52447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152480" y="4646305"/>
            <a:ext cx="8804788" cy="981763"/>
          </a:xfrm>
          <a:prstGeom prst="rect">
            <a:avLst/>
          </a:prstGeom>
          <a:solidFill>
            <a:srgbClr val="C00000">
              <a:alpha val="69020"/>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solidFill>
                  <a:schemeClr val="bg1"/>
                </a:solidFill>
                <a:latin typeface="Avenir Book" charset="0"/>
                <a:ea typeface="Avenir Book" charset="0"/>
                <a:cs typeface="Avenir Book" charset="0"/>
              </a:rPr>
              <a:t>School Volunteer Needs</a:t>
            </a:r>
            <a:endParaRPr lang="en-US" sz="2000" i="1" dirty="0">
              <a:latin typeface="Avenir Book" charset="0"/>
              <a:ea typeface="Avenir Book" charset="0"/>
              <a:cs typeface="Avenir Book" charset="0"/>
            </a:endParaRPr>
          </a:p>
          <a:p>
            <a:pPr marL="0" indent="0">
              <a:buNone/>
            </a:pPr>
            <a:r>
              <a:rPr lang="en-US" sz="1500" i="1" dirty="0" smtClean="0">
                <a:latin typeface="Avenir Book" charset="0"/>
                <a:ea typeface="Avenir Book" charset="0"/>
                <a:cs typeface="Avenir Book" charset="0"/>
              </a:rPr>
              <a:t>Lunch helpers to help with putting together flatware packets and opening milk cartons and ketchup packets for Kindergarteners  </a:t>
            </a:r>
            <a:endParaRPr lang="en-US" sz="1500" i="1" dirty="0">
              <a:latin typeface="Avenir Book" charset="0"/>
              <a:ea typeface="Avenir Book" charset="0"/>
              <a:cs typeface="Avenir Book" charset="0"/>
            </a:endParaRPr>
          </a:p>
        </p:txBody>
      </p:sp>
      <p:sp>
        <p:nvSpPr>
          <p:cNvPr id="19" name="Content Placeholder 2"/>
          <p:cNvSpPr txBox="1">
            <a:spLocks/>
          </p:cNvSpPr>
          <p:nvPr/>
        </p:nvSpPr>
        <p:spPr>
          <a:xfrm>
            <a:off x="152480" y="2460929"/>
            <a:ext cx="8804788" cy="497086"/>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solidFill>
                  <a:schemeClr val="bg1"/>
                </a:solidFill>
                <a:latin typeface="Avenir Book" charset="0"/>
                <a:ea typeface="Avenir Book" charset="0"/>
                <a:cs typeface="Avenir Book" charset="0"/>
              </a:rPr>
              <a:t>Nominating Committee</a:t>
            </a:r>
          </a:p>
        </p:txBody>
      </p:sp>
      <p:sp>
        <p:nvSpPr>
          <p:cNvPr id="3" name="TextBox 2"/>
          <p:cNvSpPr txBox="1"/>
          <p:nvPr/>
        </p:nvSpPr>
        <p:spPr>
          <a:xfrm>
            <a:off x="1057971" y="3425001"/>
            <a:ext cx="6721015" cy="707886"/>
          </a:xfrm>
          <a:prstGeom prst="rect">
            <a:avLst/>
          </a:prstGeom>
          <a:noFill/>
        </p:spPr>
        <p:txBody>
          <a:bodyPr wrap="square" rtlCol="0">
            <a:spAutoFit/>
          </a:bodyPr>
          <a:lstStyle/>
          <a:p>
            <a:pPr algn="ctr"/>
            <a:r>
              <a:rPr lang="en-US" sz="2000" b="1" dirty="0" smtClean="0">
                <a:latin typeface="Avenir Book" charset="0"/>
                <a:ea typeface="Avenir Book" charset="0"/>
                <a:cs typeface="Avenir Book" charset="0"/>
              </a:rPr>
              <a:t>Find our volunteer opportunities on the PTA website.  </a:t>
            </a:r>
            <a:r>
              <a:rPr lang="en-US" sz="2000" b="1" dirty="0" err="1">
                <a:solidFill>
                  <a:srgbClr val="70AD47"/>
                </a:solidFill>
                <a:latin typeface="Avenir Book" charset="0"/>
                <a:ea typeface="Avenir Book" charset="0"/>
                <a:cs typeface="Avenir Book" charset="0"/>
              </a:rPr>
              <a:t>m</a:t>
            </a:r>
            <a:r>
              <a:rPr lang="en-US" sz="2000" b="1" dirty="0" err="1" smtClean="0">
                <a:solidFill>
                  <a:srgbClr val="70AD47"/>
                </a:solidFill>
                <a:latin typeface="Avenir Book" charset="0"/>
                <a:ea typeface="Avenir Book" charset="0"/>
                <a:cs typeface="Avenir Book" charset="0"/>
              </a:rPr>
              <a:t>tespta.my-pta.org</a:t>
            </a:r>
            <a:r>
              <a:rPr lang="en-US" sz="2000" b="1" dirty="0" smtClean="0">
                <a:solidFill>
                  <a:srgbClr val="C00000"/>
                </a:solidFill>
                <a:latin typeface="Avenir Book" charset="0"/>
                <a:ea typeface="Avenir Book" charset="0"/>
                <a:cs typeface="Avenir Book" charset="0"/>
              </a:rPr>
              <a:t>  </a:t>
            </a:r>
            <a:r>
              <a:rPr lang="en-US" sz="2000" b="1" dirty="0" smtClean="0">
                <a:latin typeface="Avenir Book" charset="0"/>
                <a:ea typeface="Avenir Book" charset="0"/>
                <a:cs typeface="Avenir Book" charset="0"/>
              </a:rPr>
              <a:t>Click the </a:t>
            </a:r>
            <a:r>
              <a:rPr lang="en-US" sz="2000" b="1" dirty="0" smtClean="0">
                <a:solidFill>
                  <a:srgbClr val="70AD47"/>
                </a:solidFill>
                <a:latin typeface="Avenir Book" charset="0"/>
                <a:ea typeface="Avenir Book" charset="0"/>
                <a:cs typeface="Avenir Book" charset="0"/>
              </a:rPr>
              <a:t>Volunteer</a:t>
            </a:r>
            <a:r>
              <a:rPr lang="en-US" sz="2000" b="1" dirty="0" smtClean="0">
                <a:solidFill>
                  <a:srgbClr val="C00000"/>
                </a:solidFill>
                <a:latin typeface="Avenir Book" charset="0"/>
                <a:ea typeface="Avenir Book" charset="0"/>
                <a:cs typeface="Avenir Book" charset="0"/>
              </a:rPr>
              <a:t> </a:t>
            </a:r>
            <a:r>
              <a:rPr lang="en-US" sz="2000" b="1" dirty="0" smtClean="0">
                <a:latin typeface="Avenir Book" charset="0"/>
                <a:ea typeface="Avenir Book" charset="0"/>
                <a:cs typeface="Avenir Book" charset="0"/>
              </a:rPr>
              <a:t>Tab</a:t>
            </a:r>
            <a:endParaRPr lang="en-US" sz="2000" b="1" dirty="0">
              <a:latin typeface="Avenir Book" charset="0"/>
              <a:ea typeface="Avenir Book" charset="0"/>
              <a:cs typeface="Avenir Book"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52218" y="62656"/>
            <a:ext cx="2305050" cy="1990725"/>
          </a:xfrm>
          <a:prstGeom prst="rect">
            <a:avLst/>
          </a:prstGeom>
        </p:spPr>
      </p:pic>
      <p:sp>
        <p:nvSpPr>
          <p:cNvPr id="20" name="Rectangle 19"/>
          <p:cNvSpPr/>
          <p:nvPr/>
        </p:nvSpPr>
        <p:spPr>
          <a:xfrm>
            <a:off x="152480" y="5693007"/>
            <a:ext cx="8847786" cy="991128"/>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bg1"/>
                </a:solidFill>
                <a:latin typeface="Avenir Book" charset="0"/>
                <a:ea typeface="Avenir Book" charset="0"/>
                <a:cs typeface="Avenir Book" charset="0"/>
              </a:rPr>
              <a:t>Community Service </a:t>
            </a:r>
            <a:r>
              <a:rPr lang="en-US" sz="2000" b="1" dirty="0" smtClean="0">
                <a:solidFill>
                  <a:schemeClr val="bg1"/>
                </a:solidFill>
                <a:latin typeface="Avenir Book" charset="0"/>
                <a:ea typeface="Avenir Book" charset="0"/>
                <a:cs typeface="Avenir Book" charset="0"/>
              </a:rPr>
              <a:t>Needs</a:t>
            </a:r>
          </a:p>
          <a:p>
            <a:endParaRPr lang="en-US" sz="500" i="1" dirty="0">
              <a:latin typeface="Avenir Book" charset="0"/>
              <a:ea typeface="Avenir Book" charset="0"/>
              <a:cs typeface="Avenir Book" charset="0"/>
            </a:endParaRPr>
          </a:p>
          <a:p>
            <a:r>
              <a:rPr lang="en-US" sz="1500" i="1" dirty="0" smtClean="0">
                <a:solidFill>
                  <a:schemeClr val="tx1"/>
                </a:solidFill>
                <a:latin typeface="Avenir Book" charset="0"/>
                <a:ea typeface="Avenir Book" charset="0"/>
                <a:cs typeface="Avenir Book" charset="0"/>
              </a:rPr>
              <a:t>Take leftover lunch items to the Dulles Food Pantry on Wednesdays</a:t>
            </a:r>
            <a:endParaRPr lang="en-US" sz="1500" i="1" dirty="0">
              <a:solidFill>
                <a:schemeClr val="tx1"/>
              </a:solidFill>
              <a:latin typeface="Avenir Book" charset="0"/>
              <a:ea typeface="Avenir Book" charset="0"/>
              <a:cs typeface="Avenir Book" charset="0"/>
            </a:endParaRPr>
          </a:p>
        </p:txBody>
      </p:sp>
    </p:spTree>
    <p:extLst>
      <p:ext uri="{BB962C8B-B14F-4D97-AF65-F5344CB8AC3E}">
        <p14:creationId xmlns:p14="http://schemas.microsoft.com/office/powerpoint/2010/main" val="167065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7886700" cy="772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C00000"/>
                </a:solidFill>
                <a:latin typeface="Avenir Book" charset="0"/>
                <a:ea typeface="Avenir Book" charset="0"/>
                <a:cs typeface="Avenir Book" charset="0"/>
              </a:rPr>
              <a:t>Adjourn</a:t>
            </a:r>
            <a:endParaRPr lang="en-US" b="1" dirty="0">
              <a:solidFill>
                <a:srgbClr val="C00000"/>
              </a:solidFill>
              <a:latin typeface="Avenir Book" charset="0"/>
              <a:ea typeface="Avenir Book" charset="0"/>
              <a:cs typeface="Avenir Book" charset="0"/>
            </a:endParaRPr>
          </a:p>
        </p:txBody>
      </p:sp>
      <p:sp>
        <p:nvSpPr>
          <p:cNvPr id="5" name="TextBox 4"/>
          <p:cNvSpPr txBox="1"/>
          <p:nvPr/>
        </p:nvSpPr>
        <p:spPr>
          <a:xfrm>
            <a:off x="2007796" y="2707055"/>
            <a:ext cx="5297213" cy="461665"/>
          </a:xfrm>
          <a:prstGeom prst="rect">
            <a:avLst/>
          </a:prstGeom>
          <a:noFill/>
        </p:spPr>
        <p:txBody>
          <a:bodyPr wrap="square" rtlCol="0">
            <a:spAutoFit/>
          </a:bodyPr>
          <a:lstStyle/>
          <a:p>
            <a:r>
              <a:rPr lang="en-US" sz="2400" dirty="0" smtClean="0">
                <a:latin typeface="Avenir Book" charset="0"/>
                <a:ea typeface="Avenir Book" charset="0"/>
                <a:cs typeface="Avenir Book" charset="0"/>
              </a:rPr>
              <a:t>Next Meeting – May 22 @ 6pm</a:t>
            </a:r>
            <a:endParaRPr lang="en-US" sz="2400" dirty="0">
              <a:latin typeface="Avenir Book" charset="0"/>
              <a:ea typeface="Avenir Book" charset="0"/>
              <a:cs typeface="Avenir Book" charset="0"/>
            </a:endParaRPr>
          </a:p>
        </p:txBody>
      </p:sp>
      <p:sp>
        <p:nvSpPr>
          <p:cNvPr id="2" name="TextBox 1"/>
          <p:cNvSpPr txBox="1"/>
          <p:nvPr/>
        </p:nvSpPr>
        <p:spPr>
          <a:xfrm>
            <a:off x="3607706" y="3902299"/>
            <a:ext cx="3225819" cy="369332"/>
          </a:xfrm>
          <a:prstGeom prst="rect">
            <a:avLst/>
          </a:prstGeom>
          <a:noFill/>
        </p:spPr>
        <p:txBody>
          <a:bodyPr wrap="none" rtlCol="0">
            <a:spAutoFit/>
          </a:bodyPr>
          <a:lstStyle/>
          <a:p>
            <a:r>
              <a:rPr lang="en-US" dirty="0" smtClean="0"/>
              <a:t>Vote for next year’s PTA officers!</a:t>
            </a:r>
            <a:endParaRPr lang="en-US" dirty="0"/>
          </a:p>
        </p:txBody>
      </p:sp>
    </p:spTree>
    <p:extLst>
      <p:ext uri="{BB962C8B-B14F-4D97-AF65-F5344CB8AC3E}">
        <p14:creationId xmlns:p14="http://schemas.microsoft.com/office/powerpoint/2010/main" val="1774256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23848" y="2916621"/>
            <a:ext cx="7886700" cy="772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C00000"/>
                </a:solidFill>
                <a:latin typeface="Avenir Book" charset="0"/>
                <a:ea typeface="Avenir Book" charset="0"/>
                <a:cs typeface="Avenir Book" charset="0"/>
              </a:rPr>
              <a:t>Additional Informational Slides</a:t>
            </a:r>
            <a:endParaRPr lang="en-US" b="1" dirty="0">
              <a:solidFill>
                <a:srgbClr val="C00000"/>
              </a:solidFill>
              <a:latin typeface="Avenir Book" charset="0"/>
              <a:ea typeface="Avenir Book" charset="0"/>
              <a:cs typeface="Avenir Book" charset="0"/>
            </a:endParaRPr>
          </a:p>
        </p:txBody>
      </p:sp>
    </p:spTree>
    <p:extLst>
      <p:ext uri="{BB962C8B-B14F-4D97-AF65-F5344CB8AC3E}">
        <p14:creationId xmlns:p14="http://schemas.microsoft.com/office/powerpoint/2010/main" val="640209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886700" cy="772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C00000"/>
                </a:solidFill>
                <a:latin typeface="Avenir Book" charset="0"/>
                <a:ea typeface="Avenir Book" charset="0"/>
                <a:cs typeface="Avenir Book" charset="0"/>
              </a:rPr>
              <a:t>MTES PTA Calendar</a:t>
            </a:r>
            <a:endParaRPr lang="en-US" b="1" dirty="0">
              <a:solidFill>
                <a:srgbClr val="C00000"/>
              </a:solidFill>
              <a:latin typeface="Avenir Book" charset="0"/>
              <a:ea typeface="Avenir Book" charset="0"/>
              <a:cs typeface="Avenir Book" charset="0"/>
            </a:endParaRPr>
          </a:p>
        </p:txBody>
      </p:sp>
      <p:sp>
        <p:nvSpPr>
          <p:cNvPr id="6" name="Content Placeholder 4"/>
          <p:cNvSpPr>
            <a:spLocks noGrp="1"/>
          </p:cNvSpPr>
          <p:nvPr>
            <p:ph sz="half" idx="1"/>
          </p:nvPr>
        </p:nvSpPr>
        <p:spPr>
          <a:xfrm>
            <a:off x="457200" y="772638"/>
            <a:ext cx="4038600" cy="6085362"/>
          </a:xfrm>
        </p:spPr>
        <p:txBody>
          <a:bodyPr>
            <a:normAutofit/>
          </a:bodyPr>
          <a:lstStyle/>
          <a:p>
            <a:pPr>
              <a:buNone/>
            </a:pPr>
            <a:r>
              <a:rPr lang="en-US" sz="1600" b="1" dirty="0" smtClean="0">
                <a:solidFill>
                  <a:srgbClr val="00B050"/>
                </a:solidFill>
                <a:latin typeface="Avenir Book" charset="0"/>
                <a:ea typeface="Avenir Book" charset="0"/>
                <a:cs typeface="Avenir Book" charset="0"/>
              </a:rPr>
              <a:t>September</a:t>
            </a:r>
          </a:p>
          <a:p>
            <a:pPr>
              <a:buNone/>
            </a:pPr>
            <a:r>
              <a:rPr lang="en-US" sz="1400" dirty="0" smtClean="0">
                <a:solidFill>
                  <a:schemeClr val="tx1"/>
                </a:solidFill>
                <a:latin typeface="Avenir Book" charset="0"/>
                <a:ea typeface="Avenir Book" charset="0"/>
                <a:cs typeface="Avenir Book" charset="0"/>
              </a:rPr>
              <a:t>15</a:t>
            </a:r>
            <a:r>
              <a:rPr lang="en-US" sz="1400" baseline="30000" dirty="0" smtClean="0">
                <a:solidFill>
                  <a:schemeClr val="tx1"/>
                </a:solidFill>
                <a:latin typeface="Avenir Book" charset="0"/>
                <a:ea typeface="Avenir Book" charset="0"/>
                <a:cs typeface="Avenir Book" charset="0"/>
              </a:rPr>
              <a:t>th</a:t>
            </a:r>
            <a:r>
              <a:rPr lang="en-US" sz="1400" dirty="0" smtClean="0">
                <a:solidFill>
                  <a:schemeClr val="tx1"/>
                </a:solidFill>
                <a:latin typeface="Avenir Book" charset="0"/>
                <a:ea typeface="Avenir Book" charset="0"/>
                <a:cs typeface="Avenir Book" charset="0"/>
              </a:rPr>
              <a:t> - Movie Night</a:t>
            </a:r>
          </a:p>
          <a:p>
            <a:pPr>
              <a:buNone/>
            </a:pPr>
            <a:r>
              <a:rPr lang="en-US" sz="1400" dirty="0" smtClean="0">
                <a:solidFill>
                  <a:schemeClr val="tx1"/>
                </a:solidFill>
                <a:latin typeface="Avenir Book" charset="0"/>
                <a:ea typeface="Avenir Book" charset="0"/>
                <a:cs typeface="Avenir Book" charset="0"/>
              </a:rPr>
              <a:t>15</a:t>
            </a:r>
            <a:r>
              <a:rPr lang="en-US" sz="1400" baseline="30000" dirty="0" smtClean="0">
                <a:solidFill>
                  <a:schemeClr val="tx1"/>
                </a:solidFill>
                <a:latin typeface="Avenir Book" charset="0"/>
                <a:ea typeface="Avenir Book" charset="0"/>
                <a:cs typeface="Avenir Book" charset="0"/>
              </a:rPr>
              <a:t>th</a:t>
            </a:r>
            <a:r>
              <a:rPr lang="en-US" sz="1400" dirty="0" smtClean="0">
                <a:solidFill>
                  <a:schemeClr val="tx1"/>
                </a:solidFill>
                <a:latin typeface="Avenir Book" charset="0"/>
                <a:ea typeface="Avenir Book" charset="0"/>
                <a:cs typeface="Avenir Book" charset="0"/>
              </a:rPr>
              <a:t> – Last Day @ Glory Days</a:t>
            </a:r>
          </a:p>
          <a:p>
            <a:pPr>
              <a:buNone/>
            </a:pPr>
            <a:r>
              <a:rPr lang="en-US" sz="1400" dirty="0" smtClean="0">
                <a:latin typeface="Avenir Book" charset="0"/>
                <a:ea typeface="Avenir Book" charset="0"/>
                <a:cs typeface="Avenir Book" charset="0"/>
              </a:rPr>
              <a:t>15</a:t>
            </a:r>
            <a:r>
              <a:rPr lang="en-US" sz="1400" baseline="30000" dirty="0" smtClean="0">
                <a:latin typeface="Avenir Book" charset="0"/>
                <a:ea typeface="Avenir Book" charset="0"/>
                <a:cs typeface="Avenir Book" charset="0"/>
              </a:rPr>
              <a:t>th</a:t>
            </a:r>
            <a:r>
              <a:rPr lang="en-US" sz="1400" dirty="0" smtClean="0">
                <a:latin typeface="Avenir Book" charset="0"/>
                <a:ea typeface="Avenir Book" charset="0"/>
                <a:cs typeface="Avenir Book" charset="0"/>
              </a:rPr>
              <a:t> – Spirit Wear Contest</a:t>
            </a:r>
            <a:endParaRPr lang="en-US" sz="1400" dirty="0" smtClean="0">
              <a:solidFill>
                <a:schemeClr val="tx1"/>
              </a:solidFill>
              <a:latin typeface="Avenir Book" charset="0"/>
              <a:ea typeface="Avenir Book" charset="0"/>
              <a:cs typeface="Avenir Book" charset="0"/>
            </a:endParaRPr>
          </a:p>
          <a:p>
            <a:pPr>
              <a:buNone/>
            </a:pPr>
            <a:r>
              <a:rPr lang="en-US" sz="1400" dirty="0" smtClean="0">
                <a:latin typeface="Avenir Book" charset="0"/>
                <a:ea typeface="Avenir Book" charset="0"/>
                <a:cs typeface="Avenir Book" charset="0"/>
              </a:rPr>
              <a:t>28</a:t>
            </a:r>
            <a:r>
              <a:rPr lang="en-US" sz="1400" baseline="30000" dirty="0" smtClean="0">
                <a:latin typeface="Avenir Book" charset="0"/>
                <a:ea typeface="Avenir Book" charset="0"/>
                <a:cs typeface="Avenir Book" charset="0"/>
              </a:rPr>
              <a:t>th</a:t>
            </a:r>
            <a:r>
              <a:rPr lang="en-US" sz="1400" dirty="0" smtClean="0">
                <a:latin typeface="Avenir Book" charset="0"/>
                <a:ea typeface="Avenir Book" charset="0"/>
                <a:cs typeface="Avenir Book" charset="0"/>
              </a:rPr>
              <a:t> – </a:t>
            </a:r>
            <a:r>
              <a:rPr lang="en-US" sz="1400" dirty="0" err="1" smtClean="0">
                <a:latin typeface="Avenir Book" charset="0"/>
                <a:ea typeface="Avenir Book" charset="0"/>
                <a:cs typeface="Avenir Book" charset="0"/>
              </a:rPr>
              <a:t>Choolah</a:t>
            </a:r>
            <a:r>
              <a:rPr lang="en-US" sz="1400" dirty="0" smtClean="0">
                <a:latin typeface="Avenir Book" charset="0"/>
                <a:ea typeface="Avenir Book" charset="0"/>
                <a:cs typeface="Avenir Book" charset="0"/>
              </a:rPr>
              <a:t> Spirit Night</a:t>
            </a:r>
            <a:r>
              <a:rPr lang="en-US" sz="1400" dirty="0" smtClean="0">
                <a:solidFill>
                  <a:schemeClr val="tx1"/>
                </a:solidFill>
                <a:latin typeface="Avenir Book" charset="0"/>
                <a:ea typeface="Avenir Book" charset="0"/>
                <a:cs typeface="Avenir Book" charset="0"/>
              </a:rPr>
              <a:t> </a:t>
            </a:r>
            <a:endParaRPr lang="en-US" sz="1600" dirty="0" smtClean="0">
              <a:solidFill>
                <a:schemeClr val="tx1"/>
              </a:solidFill>
              <a:latin typeface="Avenir Book" charset="0"/>
              <a:ea typeface="Avenir Book" charset="0"/>
              <a:cs typeface="Avenir Book" charset="0"/>
            </a:endParaRPr>
          </a:p>
          <a:p>
            <a:pPr>
              <a:buNone/>
            </a:pPr>
            <a:endParaRPr lang="en-US" sz="600" b="1" dirty="0" smtClean="0">
              <a:solidFill>
                <a:srgbClr val="00B050"/>
              </a:solidFill>
              <a:latin typeface="Avenir Book" charset="0"/>
              <a:ea typeface="Avenir Book" charset="0"/>
              <a:cs typeface="Avenir Book" charset="0"/>
            </a:endParaRPr>
          </a:p>
          <a:p>
            <a:pPr>
              <a:buNone/>
            </a:pPr>
            <a:r>
              <a:rPr lang="en-US" sz="1600" b="1" dirty="0" smtClean="0">
                <a:solidFill>
                  <a:srgbClr val="00B050"/>
                </a:solidFill>
                <a:latin typeface="Avenir Book" charset="0"/>
                <a:ea typeface="Avenir Book" charset="0"/>
                <a:cs typeface="Avenir Book" charset="0"/>
              </a:rPr>
              <a:t>October</a:t>
            </a:r>
          </a:p>
          <a:p>
            <a:pPr>
              <a:buNone/>
            </a:pPr>
            <a:r>
              <a:rPr lang="en-US" sz="1400" dirty="0" smtClean="0">
                <a:solidFill>
                  <a:schemeClr val="tx1"/>
                </a:solidFill>
                <a:latin typeface="Avenir Book" charset="0"/>
                <a:ea typeface="Avenir Book" charset="0"/>
                <a:cs typeface="Avenir Book" charset="0"/>
              </a:rPr>
              <a:t>2</a:t>
            </a:r>
            <a:r>
              <a:rPr lang="en-US" sz="1400" baseline="30000" dirty="0" smtClean="0">
                <a:solidFill>
                  <a:schemeClr val="tx1"/>
                </a:solidFill>
                <a:latin typeface="Avenir Book" charset="0"/>
                <a:ea typeface="Avenir Book" charset="0"/>
                <a:cs typeface="Avenir Book" charset="0"/>
              </a:rPr>
              <a:t>nd</a:t>
            </a:r>
            <a:r>
              <a:rPr lang="en-US" sz="1400" dirty="0" smtClean="0">
                <a:solidFill>
                  <a:schemeClr val="tx1"/>
                </a:solidFill>
                <a:latin typeface="Avenir Book" charset="0"/>
                <a:ea typeface="Avenir Book" charset="0"/>
                <a:cs typeface="Avenir Book" charset="0"/>
              </a:rPr>
              <a:t>  – Raise Craze Kick Off</a:t>
            </a:r>
          </a:p>
          <a:p>
            <a:pPr>
              <a:buNone/>
            </a:pPr>
            <a:r>
              <a:rPr lang="en-US" sz="1400" dirty="0" smtClean="0">
                <a:solidFill>
                  <a:schemeClr val="tx1"/>
                </a:solidFill>
                <a:latin typeface="Avenir Book" charset="0"/>
                <a:ea typeface="Avenir Book" charset="0"/>
                <a:cs typeface="Avenir Book" charset="0"/>
              </a:rPr>
              <a:t>16</a:t>
            </a:r>
            <a:r>
              <a:rPr lang="en-US" sz="1400" baseline="30000" dirty="0" smtClean="0">
                <a:solidFill>
                  <a:schemeClr val="tx1"/>
                </a:solidFill>
                <a:latin typeface="Avenir Book" charset="0"/>
                <a:ea typeface="Avenir Book" charset="0"/>
                <a:cs typeface="Avenir Book" charset="0"/>
              </a:rPr>
              <a:t>th</a:t>
            </a:r>
            <a:r>
              <a:rPr lang="en-US" sz="1400" dirty="0" smtClean="0">
                <a:solidFill>
                  <a:schemeClr val="tx1"/>
                </a:solidFill>
                <a:latin typeface="Avenir Book" charset="0"/>
                <a:ea typeface="Avenir Book" charset="0"/>
                <a:cs typeface="Avenir Book" charset="0"/>
              </a:rPr>
              <a:t> – 20</a:t>
            </a:r>
            <a:r>
              <a:rPr lang="en-US" sz="1400" baseline="30000" dirty="0" smtClean="0">
                <a:solidFill>
                  <a:schemeClr val="tx1"/>
                </a:solidFill>
                <a:latin typeface="Avenir Book" charset="0"/>
                <a:ea typeface="Avenir Book" charset="0"/>
                <a:cs typeface="Avenir Book" charset="0"/>
              </a:rPr>
              <a:t>th</a:t>
            </a:r>
            <a:r>
              <a:rPr lang="en-US" sz="1400" dirty="0" smtClean="0">
                <a:solidFill>
                  <a:schemeClr val="tx1"/>
                </a:solidFill>
                <a:latin typeface="Avenir Book" charset="0"/>
                <a:ea typeface="Avenir Book" charset="0"/>
                <a:cs typeface="Avenir Book" charset="0"/>
              </a:rPr>
              <a:t> – Book Fair</a:t>
            </a:r>
          </a:p>
          <a:p>
            <a:pPr>
              <a:buNone/>
            </a:pPr>
            <a:r>
              <a:rPr lang="en-US" sz="1400" dirty="0" smtClean="0">
                <a:solidFill>
                  <a:schemeClr val="tx1"/>
                </a:solidFill>
                <a:latin typeface="Avenir Book" charset="0"/>
                <a:ea typeface="Avenir Book" charset="0"/>
                <a:cs typeface="Avenir Book" charset="0"/>
              </a:rPr>
              <a:t>20</a:t>
            </a:r>
            <a:r>
              <a:rPr lang="en-US" sz="1400" baseline="30000" dirty="0" smtClean="0">
                <a:solidFill>
                  <a:schemeClr val="tx1"/>
                </a:solidFill>
                <a:latin typeface="Avenir Book" charset="0"/>
                <a:ea typeface="Avenir Book" charset="0"/>
                <a:cs typeface="Avenir Book" charset="0"/>
              </a:rPr>
              <a:t>th</a:t>
            </a:r>
            <a:r>
              <a:rPr lang="en-US" sz="1400" dirty="0" smtClean="0">
                <a:solidFill>
                  <a:schemeClr val="tx1"/>
                </a:solidFill>
                <a:latin typeface="Avenir Book" charset="0"/>
                <a:ea typeface="Avenir Book" charset="0"/>
                <a:cs typeface="Avenir Book" charset="0"/>
              </a:rPr>
              <a:t> – Raise Craze Ends</a:t>
            </a:r>
          </a:p>
          <a:p>
            <a:pPr>
              <a:buNone/>
            </a:pPr>
            <a:r>
              <a:rPr lang="en-US" sz="1400" dirty="0" smtClean="0">
                <a:solidFill>
                  <a:schemeClr val="tx1"/>
                </a:solidFill>
                <a:latin typeface="Avenir Book" charset="0"/>
                <a:ea typeface="Avenir Book" charset="0"/>
                <a:cs typeface="Avenir Book" charset="0"/>
              </a:rPr>
              <a:t>27</a:t>
            </a:r>
            <a:r>
              <a:rPr lang="en-US" sz="1400" baseline="30000" dirty="0" smtClean="0">
                <a:solidFill>
                  <a:schemeClr val="tx1"/>
                </a:solidFill>
                <a:latin typeface="Avenir Book" charset="0"/>
                <a:ea typeface="Avenir Book" charset="0"/>
                <a:cs typeface="Avenir Book" charset="0"/>
              </a:rPr>
              <a:t>th</a:t>
            </a:r>
            <a:r>
              <a:rPr lang="en-US" sz="1400" dirty="0" smtClean="0">
                <a:solidFill>
                  <a:schemeClr val="tx1"/>
                </a:solidFill>
                <a:latin typeface="Avenir Book" charset="0"/>
                <a:ea typeface="Avenir Book" charset="0"/>
                <a:cs typeface="Avenir Book" charset="0"/>
              </a:rPr>
              <a:t> – Fall Festival</a:t>
            </a:r>
          </a:p>
          <a:p>
            <a:pPr>
              <a:buNone/>
            </a:pPr>
            <a:endParaRPr lang="en-US" sz="700" dirty="0" smtClean="0">
              <a:solidFill>
                <a:schemeClr val="tx1"/>
              </a:solidFill>
              <a:latin typeface="Avenir Book" charset="0"/>
              <a:ea typeface="Avenir Book" charset="0"/>
              <a:cs typeface="Avenir Book" charset="0"/>
            </a:endParaRPr>
          </a:p>
          <a:p>
            <a:pPr>
              <a:buNone/>
            </a:pPr>
            <a:r>
              <a:rPr lang="en-US" sz="1600" b="1" dirty="0" smtClean="0">
                <a:solidFill>
                  <a:srgbClr val="00B050"/>
                </a:solidFill>
                <a:latin typeface="Avenir Book" charset="0"/>
                <a:ea typeface="Avenir Book" charset="0"/>
                <a:cs typeface="Avenir Book" charset="0"/>
              </a:rPr>
              <a:t>November</a:t>
            </a:r>
          </a:p>
          <a:p>
            <a:pPr>
              <a:buNone/>
            </a:pPr>
            <a:r>
              <a:rPr lang="en-US" sz="1400" dirty="0" smtClean="0">
                <a:solidFill>
                  <a:schemeClr val="tx1"/>
                </a:solidFill>
                <a:latin typeface="Avenir Book" charset="0"/>
                <a:ea typeface="Avenir Book" charset="0"/>
                <a:cs typeface="Avenir Book" charset="0"/>
              </a:rPr>
              <a:t>3</a:t>
            </a:r>
            <a:r>
              <a:rPr lang="en-US" sz="1400" baseline="30000" dirty="0" smtClean="0">
                <a:solidFill>
                  <a:schemeClr val="tx1"/>
                </a:solidFill>
                <a:latin typeface="Avenir Book" charset="0"/>
                <a:ea typeface="Avenir Book" charset="0"/>
                <a:cs typeface="Avenir Book" charset="0"/>
              </a:rPr>
              <a:t>rd</a:t>
            </a:r>
            <a:r>
              <a:rPr lang="en-US" sz="1400" dirty="0" smtClean="0">
                <a:solidFill>
                  <a:schemeClr val="tx1"/>
                </a:solidFill>
                <a:latin typeface="Avenir Book" charset="0"/>
                <a:ea typeface="Avenir Book" charset="0"/>
                <a:cs typeface="Avenir Book" charset="0"/>
              </a:rPr>
              <a:t> – General PTA Meeting</a:t>
            </a:r>
          </a:p>
          <a:p>
            <a:pPr>
              <a:buNone/>
            </a:pPr>
            <a:r>
              <a:rPr lang="en-US" sz="1400" dirty="0" smtClean="0">
                <a:latin typeface="Avenir Book" charset="0"/>
                <a:ea typeface="Avenir Book" charset="0"/>
                <a:cs typeface="Avenir Book" charset="0"/>
              </a:rPr>
              <a:t>11</a:t>
            </a:r>
            <a:r>
              <a:rPr lang="en-US" sz="1400" baseline="30000" dirty="0" smtClean="0">
                <a:latin typeface="Avenir Book" charset="0"/>
                <a:ea typeface="Avenir Book" charset="0"/>
                <a:cs typeface="Avenir Book" charset="0"/>
              </a:rPr>
              <a:t>th</a:t>
            </a:r>
            <a:r>
              <a:rPr lang="en-US" sz="1400" dirty="0" smtClean="0">
                <a:latin typeface="Avenir Book" charset="0"/>
                <a:ea typeface="Avenir Book" charset="0"/>
                <a:cs typeface="Avenir Book" charset="0"/>
              </a:rPr>
              <a:t> – Lace Up for Learning</a:t>
            </a:r>
          </a:p>
          <a:p>
            <a:pPr>
              <a:buNone/>
            </a:pPr>
            <a:r>
              <a:rPr lang="en-US" sz="1400" dirty="0" smtClean="0">
                <a:solidFill>
                  <a:schemeClr val="tx1"/>
                </a:solidFill>
                <a:latin typeface="Avenir Book" charset="0"/>
                <a:ea typeface="Avenir Book" charset="0"/>
                <a:cs typeface="Avenir Book" charset="0"/>
              </a:rPr>
              <a:t>16</a:t>
            </a:r>
            <a:r>
              <a:rPr lang="en-US" sz="1400" baseline="30000" dirty="0" smtClean="0">
                <a:solidFill>
                  <a:schemeClr val="tx1"/>
                </a:solidFill>
                <a:latin typeface="Avenir Book" charset="0"/>
                <a:ea typeface="Avenir Book" charset="0"/>
                <a:cs typeface="Avenir Book" charset="0"/>
              </a:rPr>
              <a:t>th</a:t>
            </a:r>
            <a:r>
              <a:rPr lang="en-US" sz="1400" dirty="0" smtClean="0">
                <a:solidFill>
                  <a:schemeClr val="tx1"/>
                </a:solidFill>
                <a:latin typeface="Avenir Book" charset="0"/>
                <a:ea typeface="Avenir Book" charset="0"/>
                <a:cs typeface="Avenir Book" charset="0"/>
              </a:rPr>
              <a:t> – STEM Night</a:t>
            </a:r>
          </a:p>
          <a:p>
            <a:pPr>
              <a:buNone/>
            </a:pPr>
            <a:r>
              <a:rPr lang="en-US" sz="1400" dirty="0" smtClean="0">
                <a:latin typeface="Avenir Book" charset="0"/>
                <a:ea typeface="Avenir Book" charset="0"/>
                <a:cs typeface="Avenir Book" charset="0"/>
              </a:rPr>
              <a:t>29</a:t>
            </a:r>
            <a:r>
              <a:rPr lang="en-US" sz="1400" baseline="30000" dirty="0" smtClean="0">
                <a:latin typeface="Avenir Book" charset="0"/>
                <a:ea typeface="Avenir Book" charset="0"/>
                <a:cs typeface="Avenir Book" charset="0"/>
              </a:rPr>
              <a:t>th</a:t>
            </a:r>
            <a:r>
              <a:rPr lang="en-US" sz="1400" dirty="0" smtClean="0">
                <a:latin typeface="Avenir Book" charset="0"/>
                <a:ea typeface="Avenir Book" charset="0"/>
                <a:cs typeface="Avenir Book" charset="0"/>
              </a:rPr>
              <a:t> – Chipotle Spirit Night</a:t>
            </a:r>
            <a:endParaRPr lang="en-US" sz="800" dirty="0" smtClean="0">
              <a:solidFill>
                <a:schemeClr val="tx1"/>
              </a:solidFill>
              <a:latin typeface="Avenir Book" charset="0"/>
              <a:ea typeface="Avenir Book" charset="0"/>
              <a:cs typeface="Avenir Book" charset="0"/>
            </a:endParaRPr>
          </a:p>
          <a:p>
            <a:pPr>
              <a:buNone/>
            </a:pPr>
            <a:endParaRPr lang="en-US" sz="1600" dirty="0" smtClean="0">
              <a:solidFill>
                <a:schemeClr val="tx1"/>
              </a:solidFill>
              <a:latin typeface="Avenir Book" charset="0"/>
              <a:ea typeface="Avenir Book" charset="0"/>
              <a:cs typeface="Avenir Book" charset="0"/>
            </a:endParaRPr>
          </a:p>
        </p:txBody>
      </p:sp>
      <p:sp>
        <p:nvSpPr>
          <p:cNvPr id="7" name="Content Placeholder 5"/>
          <p:cNvSpPr txBox="1">
            <a:spLocks/>
          </p:cNvSpPr>
          <p:nvPr/>
        </p:nvSpPr>
        <p:spPr>
          <a:xfrm>
            <a:off x="2961264" y="772637"/>
            <a:ext cx="2506470" cy="3352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rgbClr val="00B050"/>
                </a:solidFill>
                <a:latin typeface="Avenir Book" charset="0"/>
                <a:ea typeface="Avenir Book" charset="0"/>
                <a:cs typeface="Avenir Book" charset="0"/>
              </a:rPr>
              <a:t>December</a:t>
            </a:r>
          </a:p>
          <a:p>
            <a:pPr>
              <a:buNone/>
            </a:pPr>
            <a:r>
              <a:rPr lang="en-US" sz="1400" dirty="0">
                <a:latin typeface="Avenir Book" charset="0"/>
                <a:ea typeface="Avenir Book" charset="0"/>
                <a:cs typeface="Avenir Book" charset="0"/>
              </a:rPr>
              <a:t>2</a:t>
            </a:r>
            <a:r>
              <a:rPr lang="en-US" sz="1400" baseline="30000" dirty="0">
                <a:latin typeface="Avenir Book" charset="0"/>
                <a:ea typeface="Avenir Book" charset="0"/>
                <a:cs typeface="Avenir Book" charset="0"/>
              </a:rPr>
              <a:t>nd</a:t>
            </a:r>
            <a:r>
              <a:rPr lang="en-US" sz="1400" dirty="0">
                <a:latin typeface="Avenir Book" charset="0"/>
                <a:ea typeface="Avenir Book" charset="0"/>
                <a:cs typeface="Avenir Book" charset="0"/>
              </a:rPr>
              <a:t> – Drop N’ Shop</a:t>
            </a:r>
          </a:p>
          <a:p>
            <a:pPr>
              <a:buNone/>
            </a:pPr>
            <a:r>
              <a:rPr lang="en-US" sz="1400" dirty="0">
                <a:latin typeface="Avenir Book" charset="0"/>
                <a:ea typeface="Avenir Book" charset="0"/>
                <a:cs typeface="Avenir Book" charset="0"/>
              </a:rPr>
              <a:t>5-6</a:t>
            </a:r>
            <a:r>
              <a:rPr lang="en-US" sz="1400" baseline="30000" dirty="0">
                <a:latin typeface="Avenir Book" charset="0"/>
                <a:ea typeface="Avenir Book" charset="0"/>
                <a:cs typeface="Avenir Book" charset="0"/>
              </a:rPr>
              <a:t>th</a:t>
            </a:r>
            <a:r>
              <a:rPr lang="en-US" sz="1400" dirty="0">
                <a:latin typeface="Avenir Book" charset="0"/>
                <a:ea typeface="Avenir Book" charset="0"/>
                <a:cs typeface="Avenir Book" charset="0"/>
              </a:rPr>
              <a:t> – Holiday Shoppe</a:t>
            </a:r>
          </a:p>
          <a:p>
            <a:pPr>
              <a:buNone/>
            </a:pPr>
            <a:r>
              <a:rPr lang="en-US" sz="1600" b="1" dirty="0" smtClean="0">
                <a:solidFill>
                  <a:srgbClr val="00B050"/>
                </a:solidFill>
                <a:latin typeface="Avenir Book" charset="0"/>
                <a:ea typeface="Avenir Book" charset="0"/>
                <a:cs typeface="Avenir Book" charset="0"/>
              </a:rPr>
              <a:t>January</a:t>
            </a:r>
            <a:endParaRPr lang="en-US" sz="1500" b="1" dirty="0">
              <a:solidFill>
                <a:srgbClr val="00B050"/>
              </a:solidFill>
              <a:latin typeface="Avenir Book" charset="0"/>
              <a:ea typeface="Avenir Book" charset="0"/>
              <a:cs typeface="Avenir Book" charset="0"/>
            </a:endParaRPr>
          </a:p>
          <a:p>
            <a:pPr>
              <a:buNone/>
            </a:pPr>
            <a:r>
              <a:rPr lang="en-US" sz="1400" dirty="0" smtClean="0">
                <a:latin typeface="Avenir Book" charset="0"/>
                <a:ea typeface="Avenir Book" charset="0"/>
                <a:cs typeface="Avenir Book" charset="0"/>
              </a:rPr>
              <a:t>16</a:t>
            </a:r>
            <a:r>
              <a:rPr lang="en-US" sz="1400" baseline="30000" dirty="0" smtClean="0">
                <a:latin typeface="Avenir Book" charset="0"/>
                <a:ea typeface="Avenir Book" charset="0"/>
                <a:cs typeface="Avenir Book" charset="0"/>
              </a:rPr>
              <a:t>th</a:t>
            </a:r>
            <a:r>
              <a:rPr lang="en-US" sz="1400" dirty="0" smtClean="0">
                <a:latin typeface="Avenir Book" charset="0"/>
                <a:ea typeface="Avenir Book" charset="0"/>
                <a:cs typeface="Avenir Book" charset="0"/>
              </a:rPr>
              <a:t> – General PTA Meeting</a:t>
            </a:r>
          </a:p>
          <a:p>
            <a:pPr>
              <a:buNone/>
            </a:pPr>
            <a:r>
              <a:rPr lang="en-US" sz="1400" dirty="0" smtClean="0">
                <a:latin typeface="Avenir Book" charset="0"/>
                <a:ea typeface="Avenir Book" charset="0"/>
                <a:cs typeface="Avenir Book" charset="0"/>
              </a:rPr>
              <a:t>19</a:t>
            </a:r>
            <a:r>
              <a:rPr lang="en-US" sz="1400" baseline="30000" dirty="0" smtClean="0">
                <a:latin typeface="Avenir Book" charset="0"/>
                <a:ea typeface="Avenir Book" charset="0"/>
                <a:cs typeface="Avenir Book" charset="0"/>
              </a:rPr>
              <a:t>th</a:t>
            </a:r>
            <a:r>
              <a:rPr lang="en-US" sz="1400" dirty="0" smtClean="0">
                <a:latin typeface="Avenir Book" charset="0"/>
                <a:ea typeface="Avenir Book" charset="0"/>
                <a:cs typeface="Avenir Book" charset="0"/>
              </a:rPr>
              <a:t> </a:t>
            </a:r>
            <a:r>
              <a:rPr lang="en-US" sz="1400" dirty="0">
                <a:latin typeface="Avenir Book" charset="0"/>
                <a:ea typeface="Avenir Book" charset="0"/>
                <a:cs typeface="Avenir Book" charset="0"/>
              </a:rPr>
              <a:t>– Family </a:t>
            </a:r>
            <a:r>
              <a:rPr lang="en-US" sz="1400" dirty="0" smtClean="0">
                <a:latin typeface="Avenir Book" charset="0"/>
                <a:ea typeface="Avenir Book" charset="0"/>
                <a:cs typeface="Avenir Book" charset="0"/>
              </a:rPr>
              <a:t>Gala</a:t>
            </a:r>
          </a:p>
          <a:p>
            <a:pPr>
              <a:buNone/>
            </a:pPr>
            <a:endParaRPr lang="en-US" sz="700" dirty="0">
              <a:latin typeface="Avenir Book" charset="0"/>
              <a:ea typeface="Avenir Book" charset="0"/>
              <a:cs typeface="Avenir Book" charset="0"/>
            </a:endParaRPr>
          </a:p>
          <a:p>
            <a:pPr>
              <a:buNone/>
            </a:pPr>
            <a:r>
              <a:rPr lang="en-US" sz="1600" b="1" dirty="0">
                <a:solidFill>
                  <a:srgbClr val="00B050"/>
                </a:solidFill>
                <a:latin typeface="Avenir Book" charset="0"/>
                <a:ea typeface="Avenir Book" charset="0"/>
                <a:cs typeface="Avenir Book" charset="0"/>
              </a:rPr>
              <a:t>February</a:t>
            </a:r>
          </a:p>
          <a:p>
            <a:pPr>
              <a:buNone/>
            </a:pPr>
            <a:r>
              <a:rPr lang="en-US" sz="1400" dirty="0">
                <a:latin typeface="Avenir Book" charset="0"/>
                <a:ea typeface="Avenir Book" charset="0"/>
                <a:cs typeface="Avenir Book" charset="0"/>
              </a:rPr>
              <a:t>15</a:t>
            </a:r>
            <a:r>
              <a:rPr lang="en-US" sz="1400" baseline="30000" dirty="0">
                <a:latin typeface="Avenir Book" charset="0"/>
                <a:ea typeface="Avenir Book" charset="0"/>
                <a:cs typeface="Avenir Book" charset="0"/>
              </a:rPr>
              <a:t>th</a:t>
            </a:r>
            <a:r>
              <a:rPr lang="en-US" sz="1400" dirty="0">
                <a:latin typeface="Avenir Book" charset="0"/>
                <a:ea typeface="Avenir Book" charset="0"/>
                <a:cs typeface="Avenir Book" charset="0"/>
              </a:rPr>
              <a:t> – Staff Basketball Game - CCE vs. MTES</a:t>
            </a:r>
          </a:p>
          <a:p>
            <a:pPr>
              <a:buNone/>
            </a:pPr>
            <a:r>
              <a:rPr lang="en-US" sz="1400" dirty="0">
                <a:latin typeface="Avenir Book" charset="0"/>
                <a:ea typeface="Avenir Book" charset="0"/>
                <a:cs typeface="Avenir Book" charset="0"/>
              </a:rPr>
              <a:t>26</a:t>
            </a:r>
            <a:r>
              <a:rPr lang="en-US" sz="1400" baseline="30000" dirty="0">
                <a:latin typeface="Avenir Book" charset="0"/>
                <a:ea typeface="Avenir Book" charset="0"/>
                <a:cs typeface="Avenir Book" charset="0"/>
              </a:rPr>
              <a:t>th</a:t>
            </a:r>
            <a:r>
              <a:rPr lang="en-US" sz="1400" dirty="0">
                <a:latin typeface="Avenir Book" charset="0"/>
                <a:ea typeface="Avenir Book" charset="0"/>
                <a:cs typeface="Avenir Book" charset="0"/>
              </a:rPr>
              <a:t> – 28</a:t>
            </a:r>
            <a:r>
              <a:rPr lang="en-US" sz="1400" baseline="30000" dirty="0">
                <a:latin typeface="Avenir Book" charset="0"/>
                <a:ea typeface="Avenir Book" charset="0"/>
                <a:cs typeface="Avenir Book" charset="0"/>
              </a:rPr>
              <a:t>th</a:t>
            </a:r>
            <a:r>
              <a:rPr lang="en-US" sz="1400" dirty="0">
                <a:latin typeface="Avenir Book" charset="0"/>
                <a:ea typeface="Avenir Book" charset="0"/>
                <a:cs typeface="Avenir Book" charset="0"/>
              </a:rPr>
              <a:t> – Book </a:t>
            </a:r>
            <a:r>
              <a:rPr lang="en-US" sz="1400" dirty="0" smtClean="0">
                <a:latin typeface="Avenir Book" charset="0"/>
                <a:ea typeface="Avenir Book" charset="0"/>
                <a:cs typeface="Avenir Book" charset="0"/>
              </a:rPr>
              <a:t>Fair</a:t>
            </a:r>
          </a:p>
          <a:p>
            <a:pPr>
              <a:buNone/>
            </a:pPr>
            <a:endParaRPr lang="en-US" sz="700" dirty="0">
              <a:latin typeface="Avenir Book" charset="0"/>
              <a:ea typeface="Avenir Book" charset="0"/>
              <a:cs typeface="Avenir Book" charset="0"/>
            </a:endParaRPr>
          </a:p>
          <a:p>
            <a:pPr>
              <a:buFont typeface="Arial" panose="020B0604020202020204" pitchFamily="34" charset="0"/>
              <a:buNone/>
            </a:pPr>
            <a:r>
              <a:rPr lang="en-US" sz="1600" b="1" dirty="0" smtClean="0">
                <a:solidFill>
                  <a:srgbClr val="00B050"/>
                </a:solidFill>
                <a:latin typeface="Avenir Book" charset="0"/>
                <a:ea typeface="Avenir Book" charset="0"/>
                <a:cs typeface="Avenir Book" charset="0"/>
              </a:rPr>
              <a:t>March</a:t>
            </a:r>
          </a:p>
          <a:p>
            <a:pPr>
              <a:buFont typeface="Arial" panose="020B0604020202020204" pitchFamily="34" charset="0"/>
              <a:buNone/>
            </a:pPr>
            <a:r>
              <a:rPr lang="en-US" sz="1400" dirty="0" smtClean="0">
                <a:latin typeface="Avenir Book" charset="0"/>
                <a:ea typeface="Avenir Book" charset="0"/>
                <a:cs typeface="Avenir Book" charset="0"/>
              </a:rPr>
              <a:t>1</a:t>
            </a:r>
            <a:r>
              <a:rPr lang="en-US" sz="1400" baseline="30000" dirty="0" smtClean="0">
                <a:latin typeface="Avenir Book" charset="0"/>
                <a:ea typeface="Avenir Book" charset="0"/>
                <a:cs typeface="Avenir Book" charset="0"/>
              </a:rPr>
              <a:t>st</a:t>
            </a:r>
            <a:r>
              <a:rPr lang="en-US" sz="1400" dirty="0" smtClean="0">
                <a:latin typeface="Avenir Book" charset="0"/>
                <a:ea typeface="Avenir Book" charset="0"/>
                <a:cs typeface="Avenir Book" charset="0"/>
              </a:rPr>
              <a:t> – Reading Under the Stars</a:t>
            </a:r>
          </a:p>
          <a:p>
            <a:pPr>
              <a:buNone/>
            </a:pPr>
            <a:r>
              <a:rPr lang="en-US" sz="1400" dirty="0" smtClean="0">
                <a:latin typeface="Avenir Book" charset="0"/>
                <a:ea typeface="Avenir Book" charset="0"/>
                <a:cs typeface="Avenir Book" charset="0"/>
              </a:rPr>
              <a:t>1-2</a:t>
            </a:r>
            <a:r>
              <a:rPr lang="en-US" sz="1400" baseline="30000" dirty="0" smtClean="0">
                <a:latin typeface="Avenir Book" charset="0"/>
                <a:ea typeface="Avenir Book" charset="0"/>
                <a:cs typeface="Avenir Book" charset="0"/>
              </a:rPr>
              <a:t>nd</a:t>
            </a:r>
            <a:r>
              <a:rPr lang="en-US" sz="1400" dirty="0" smtClean="0">
                <a:latin typeface="Avenir Book" charset="0"/>
                <a:ea typeface="Avenir Book" charset="0"/>
                <a:cs typeface="Avenir Book" charset="0"/>
              </a:rPr>
              <a:t> </a:t>
            </a:r>
            <a:r>
              <a:rPr lang="en-US" sz="1400" dirty="0">
                <a:latin typeface="Avenir Book" charset="0"/>
                <a:ea typeface="Avenir Book" charset="0"/>
                <a:cs typeface="Avenir Book" charset="0"/>
              </a:rPr>
              <a:t>– Book Fair</a:t>
            </a:r>
          </a:p>
          <a:p>
            <a:pPr>
              <a:buFont typeface="Arial" panose="020B0604020202020204" pitchFamily="34" charset="0"/>
              <a:buNone/>
            </a:pPr>
            <a:r>
              <a:rPr lang="en-US" sz="1400" dirty="0" smtClean="0">
                <a:latin typeface="Avenir Book" charset="0"/>
                <a:ea typeface="Avenir Book" charset="0"/>
                <a:cs typeface="Avenir Book" charset="0"/>
              </a:rPr>
              <a:t>2</a:t>
            </a:r>
            <a:r>
              <a:rPr lang="en-US" sz="1400" baseline="30000" dirty="0" smtClean="0">
                <a:latin typeface="Avenir Book" charset="0"/>
                <a:ea typeface="Avenir Book" charset="0"/>
                <a:cs typeface="Avenir Book" charset="0"/>
              </a:rPr>
              <a:t>nd</a:t>
            </a:r>
            <a:r>
              <a:rPr lang="en-US" sz="1400" dirty="0" smtClean="0">
                <a:latin typeface="Avenir Book" charset="0"/>
                <a:ea typeface="Avenir Book" charset="0"/>
                <a:cs typeface="Avenir Book" charset="0"/>
              </a:rPr>
              <a:t> – General PTA Meeting</a:t>
            </a:r>
          </a:p>
          <a:p>
            <a:pPr>
              <a:buFont typeface="Arial" panose="020B0604020202020204" pitchFamily="34" charset="0"/>
              <a:buNone/>
            </a:pPr>
            <a:endParaRPr lang="en-US" sz="600" dirty="0" smtClean="0">
              <a:latin typeface="Avenir Book" charset="0"/>
              <a:ea typeface="Avenir Book" charset="0"/>
              <a:cs typeface="Avenir Book" charset="0"/>
            </a:endParaRPr>
          </a:p>
          <a:p>
            <a:pPr>
              <a:buFont typeface="Arial" panose="020B0604020202020204" pitchFamily="34" charset="0"/>
              <a:buNone/>
            </a:pPr>
            <a:endParaRPr lang="en-US" sz="600" dirty="0" smtClean="0">
              <a:latin typeface="Avenir Book" charset="0"/>
              <a:ea typeface="Avenir Book" charset="0"/>
              <a:cs typeface="Avenir Book" charset="0"/>
            </a:endParaRPr>
          </a:p>
        </p:txBody>
      </p:sp>
      <p:sp>
        <p:nvSpPr>
          <p:cNvPr id="8" name="Explosion 2 7"/>
          <p:cNvSpPr/>
          <p:nvPr/>
        </p:nvSpPr>
        <p:spPr>
          <a:xfrm rot="21300627">
            <a:off x="5058136" y="4328190"/>
            <a:ext cx="3883457" cy="2242516"/>
          </a:xfrm>
          <a:prstGeom prst="irregularSeal2">
            <a:avLst/>
          </a:prstGeom>
          <a:solidFill>
            <a:srgbClr val="FFC000"/>
          </a:solidFill>
          <a:ln w="28575">
            <a:solidFill>
              <a:srgbClr val="C00000"/>
            </a:solidFill>
          </a:ln>
          <a:effectLst>
            <a:outerShdw dist="50800" dir="120000" sx="1000" sy="1000" algn="ctr" rotWithShape="0">
              <a:srgbClr val="000000"/>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solidFill>
                  <a:srgbClr val="002060"/>
                </a:solidFill>
                <a:latin typeface="Avenir Book" charset="0"/>
                <a:ea typeface="Avenir Book" charset="0"/>
                <a:cs typeface="Avenir Book" charset="0"/>
              </a:rPr>
              <a:t>SEE YOU AT OUR NEXT EVENT!</a:t>
            </a:r>
            <a:endParaRPr lang="en-US" sz="2000" b="1" i="1" dirty="0">
              <a:solidFill>
                <a:srgbClr val="002060"/>
              </a:solidFill>
              <a:latin typeface="Avenir Book" charset="0"/>
              <a:ea typeface="Avenir Book" charset="0"/>
              <a:cs typeface="Avenir Book" charset="0"/>
            </a:endParaRPr>
          </a:p>
        </p:txBody>
      </p:sp>
      <p:sp>
        <p:nvSpPr>
          <p:cNvPr id="2" name="Rectangle 1"/>
          <p:cNvSpPr/>
          <p:nvPr/>
        </p:nvSpPr>
        <p:spPr>
          <a:xfrm>
            <a:off x="5467734" y="694759"/>
            <a:ext cx="3564021" cy="2482731"/>
          </a:xfrm>
          <a:prstGeom prst="rect">
            <a:avLst/>
          </a:prstGeom>
        </p:spPr>
        <p:txBody>
          <a:bodyPr wrap="square">
            <a:spAutoFit/>
          </a:bodyPr>
          <a:lstStyle/>
          <a:p>
            <a:pPr>
              <a:buFont typeface="Arial" panose="020B0604020202020204" pitchFamily="34" charset="0"/>
              <a:buNone/>
            </a:pPr>
            <a:r>
              <a:rPr lang="en-US" sz="1600" b="1" dirty="0" smtClean="0">
                <a:solidFill>
                  <a:srgbClr val="00B050"/>
                </a:solidFill>
                <a:latin typeface="Avenir Book" charset="0"/>
                <a:ea typeface="Avenir Book" charset="0"/>
                <a:cs typeface="Avenir Book" charset="0"/>
              </a:rPr>
              <a:t>April</a:t>
            </a:r>
          </a:p>
          <a:p>
            <a:pPr>
              <a:spcBef>
                <a:spcPts val="1000"/>
              </a:spcBef>
              <a:buFont typeface="Arial" panose="020B0604020202020204" pitchFamily="34" charset="0"/>
              <a:buNone/>
            </a:pPr>
            <a:r>
              <a:rPr lang="en-US" sz="1400" dirty="0" smtClean="0">
                <a:latin typeface="Avenir Book" charset="0"/>
                <a:ea typeface="Avenir Book" charset="0"/>
                <a:cs typeface="Avenir Book" charset="0"/>
              </a:rPr>
              <a:t>19</a:t>
            </a:r>
            <a:r>
              <a:rPr lang="en-US" sz="1400" baseline="30000" dirty="0" smtClean="0">
                <a:latin typeface="Avenir Book" charset="0"/>
                <a:ea typeface="Avenir Book" charset="0"/>
                <a:cs typeface="Avenir Book" charset="0"/>
              </a:rPr>
              <a:t>th</a:t>
            </a:r>
            <a:r>
              <a:rPr lang="en-US" sz="1400" dirty="0" smtClean="0">
                <a:latin typeface="Avenir Book" charset="0"/>
                <a:ea typeface="Avenir Book" charset="0"/>
                <a:cs typeface="Avenir Book" charset="0"/>
              </a:rPr>
              <a:t> </a:t>
            </a:r>
            <a:r>
              <a:rPr lang="en-US" sz="1400" dirty="0">
                <a:latin typeface="Avenir Book" charset="0"/>
                <a:ea typeface="Avenir Book" charset="0"/>
                <a:cs typeface="Avenir Book" charset="0"/>
              </a:rPr>
              <a:t>– ‘This is Us’ World </a:t>
            </a:r>
            <a:r>
              <a:rPr lang="en-US" sz="1400" dirty="0" smtClean="0">
                <a:latin typeface="Avenir Book" charset="0"/>
                <a:ea typeface="Avenir Book" charset="0"/>
                <a:cs typeface="Avenir Book" charset="0"/>
              </a:rPr>
              <a:t>Tour</a:t>
            </a:r>
          </a:p>
          <a:p>
            <a:pPr>
              <a:buFont typeface="Arial" panose="020B0604020202020204" pitchFamily="34" charset="0"/>
              <a:buNone/>
            </a:pPr>
            <a:endParaRPr lang="en-US" sz="600" dirty="0">
              <a:latin typeface="Avenir Book" charset="0"/>
              <a:ea typeface="Avenir Book" charset="0"/>
              <a:cs typeface="Avenir Book" charset="0"/>
            </a:endParaRPr>
          </a:p>
          <a:p>
            <a:pPr>
              <a:buFont typeface="Arial" panose="020B0604020202020204" pitchFamily="34" charset="0"/>
              <a:buNone/>
            </a:pPr>
            <a:r>
              <a:rPr lang="en-US" sz="1600" b="1" dirty="0" smtClean="0">
                <a:solidFill>
                  <a:srgbClr val="00B050"/>
                </a:solidFill>
                <a:latin typeface="Avenir Book" charset="0"/>
                <a:ea typeface="Avenir Book" charset="0"/>
                <a:cs typeface="Avenir Book" charset="0"/>
              </a:rPr>
              <a:t>May</a:t>
            </a:r>
            <a:endParaRPr lang="en-US" sz="1600" b="1" dirty="0">
              <a:solidFill>
                <a:srgbClr val="00B050"/>
              </a:solidFill>
              <a:latin typeface="Avenir Book" charset="0"/>
              <a:ea typeface="Avenir Book" charset="0"/>
              <a:cs typeface="Avenir Book" charset="0"/>
            </a:endParaRPr>
          </a:p>
          <a:p>
            <a:pPr>
              <a:spcBef>
                <a:spcPts val="1000"/>
              </a:spcBef>
              <a:buFont typeface="Arial" panose="020B0604020202020204" pitchFamily="34" charset="0"/>
              <a:buNone/>
            </a:pPr>
            <a:r>
              <a:rPr lang="en-US" sz="1400" dirty="0" smtClean="0">
                <a:latin typeface="Avenir Book" charset="0"/>
                <a:ea typeface="Avenir Book" charset="0"/>
                <a:cs typeface="Avenir Book" charset="0"/>
              </a:rPr>
              <a:t>7–11</a:t>
            </a:r>
            <a:r>
              <a:rPr lang="en-US" sz="1400" baseline="30000" dirty="0" smtClean="0">
                <a:latin typeface="Avenir Book" charset="0"/>
                <a:ea typeface="Avenir Book" charset="0"/>
                <a:cs typeface="Avenir Book" charset="0"/>
              </a:rPr>
              <a:t>th</a:t>
            </a:r>
            <a:r>
              <a:rPr lang="en-US" sz="1400" dirty="0" smtClean="0">
                <a:latin typeface="Avenir Book" charset="0"/>
                <a:ea typeface="Avenir Book" charset="0"/>
                <a:cs typeface="Avenir Book" charset="0"/>
              </a:rPr>
              <a:t>  </a:t>
            </a:r>
            <a:r>
              <a:rPr lang="en-US" sz="1400" dirty="0">
                <a:latin typeface="Avenir Book" charset="0"/>
                <a:ea typeface="Avenir Book" charset="0"/>
                <a:cs typeface="Avenir Book" charset="0"/>
              </a:rPr>
              <a:t>– Teacher Appreciation Week</a:t>
            </a:r>
          </a:p>
          <a:p>
            <a:pPr>
              <a:spcBef>
                <a:spcPts val="1000"/>
              </a:spcBef>
              <a:buFont typeface="Arial" panose="020B0604020202020204" pitchFamily="34" charset="0"/>
              <a:buNone/>
            </a:pPr>
            <a:r>
              <a:rPr lang="en-US" sz="1400" dirty="0" smtClean="0">
                <a:latin typeface="Avenir Book" charset="0"/>
                <a:ea typeface="Avenir Book" charset="0"/>
                <a:cs typeface="Avenir Book" charset="0"/>
              </a:rPr>
              <a:t>22</a:t>
            </a:r>
            <a:r>
              <a:rPr lang="en-US" sz="1400" baseline="30000" dirty="0" smtClean="0">
                <a:latin typeface="Avenir Book" charset="0"/>
                <a:ea typeface="Avenir Book" charset="0"/>
                <a:cs typeface="Avenir Book" charset="0"/>
              </a:rPr>
              <a:t>nd</a:t>
            </a:r>
            <a:r>
              <a:rPr lang="en-US" sz="1400" dirty="0" smtClean="0">
                <a:latin typeface="Avenir Book" charset="0"/>
                <a:ea typeface="Avenir Book" charset="0"/>
                <a:cs typeface="Avenir Book" charset="0"/>
              </a:rPr>
              <a:t>  </a:t>
            </a:r>
            <a:r>
              <a:rPr lang="en-US" sz="1400" dirty="0">
                <a:latin typeface="Avenir Book" charset="0"/>
                <a:ea typeface="Avenir Book" charset="0"/>
                <a:cs typeface="Avenir Book" charset="0"/>
              </a:rPr>
              <a:t>– General PTA Meeting</a:t>
            </a:r>
          </a:p>
          <a:p>
            <a:pPr>
              <a:buFont typeface="Arial" panose="020B0604020202020204" pitchFamily="34" charset="0"/>
              <a:buNone/>
            </a:pPr>
            <a:endParaRPr lang="en-US" sz="700" dirty="0">
              <a:latin typeface="Avenir Book" charset="0"/>
              <a:ea typeface="Avenir Book" charset="0"/>
              <a:cs typeface="Avenir Book" charset="0"/>
            </a:endParaRPr>
          </a:p>
          <a:p>
            <a:pPr>
              <a:buFont typeface="Arial" panose="020B0604020202020204" pitchFamily="34" charset="0"/>
              <a:buNone/>
            </a:pPr>
            <a:endParaRPr lang="en-US" sz="600" dirty="0">
              <a:latin typeface="Avenir Book" charset="0"/>
              <a:ea typeface="Avenir Book" charset="0"/>
              <a:cs typeface="Avenir Book" charset="0"/>
            </a:endParaRPr>
          </a:p>
          <a:p>
            <a:pPr>
              <a:buFont typeface="Arial" panose="020B0604020202020204" pitchFamily="34" charset="0"/>
              <a:buNone/>
            </a:pPr>
            <a:r>
              <a:rPr lang="en-US" sz="1600" b="1" dirty="0">
                <a:solidFill>
                  <a:srgbClr val="00B050"/>
                </a:solidFill>
                <a:latin typeface="Avenir Book" charset="0"/>
                <a:ea typeface="Avenir Book" charset="0"/>
                <a:cs typeface="Avenir Book" charset="0"/>
              </a:rPr>
              <a:t>June</a:t>
            </a:r>
          </a:p>
          <a:p>
            <a:pPr>
              <a:spcBef>
                <a:spcPts val="1000"/>
              </a:spcBef>
              <a:buFont typeface="Arial" panose="020B0604020202020204" pitchFamily="34" charset="0"/>
              <a:buNone/>
            </a:pPr>
            <a:r>
              <a:rPr lang="en-US" sz="1400" dirty="0" smtClean="0">
                <a:latin typeface="Avenir Book" charset="0"/>
                <a:ea typeface="Avenir Book" charset="0"/>
                <a:cs typeface="Avenir Book" charset="0"/>
              </a:rPr>
              <a:t>1</a:t>
            </a:r>
            <a:r>
              <a:rPr lang="en-US" sz="1400" baseline="30000" dirty="0" smtClean="0">
                <a:latin typeface="Avenir Book" charset="0"/>
                <a:ea typeface="Avenir Book" charset="0"/>
                <a:cs typeface="Avenir Book" charset="0"/>
              </a:rPr>
              <a:t>st</a:t>
            </a:r>
            <a:r>
              <a:rPr lang="en-US" sz="1400" dirty="0" smtClean="0">
                <a:latin typeface="Avenir Book" charset="0"/>
                <a:ea typeface="Avenir Book" charset="0"/>
                <a:cs typeface="Avenir Book" charset="0"/>
              </a:rPr>
              <a:t>  </a:t>
            </a:r>
            <a:r>
              <a:rPr lang="en-US" sz="1400" dirty="0">
                <a:latin typeface="Avenir Book" charset="0"/>
                <a:ea typeface="Avenir Book" charset="0"/>
                <a:cs typeface="Avenir Book" charset="0"/>
              </a:rPr>
              <a:t>– Ice Cream Social &amp; Bingo </a:t>
            </a:r>
          </a:p>
        </p:txBody>
      </p:sp>
    </p:spTree>
    <p:extLst>
      <p:ext uri="{BB962C8B-B14F-4D97-AF65-F5344CB8AC3E}">
        <p14:creationId xmlns:p14="http://schemas.microsoft.com/office/powerpoint/2010/main" val="6706709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7886700" cy="772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C00000"/>
                </a:solidFill>
                <a:latin typeface="Avenir Book" charset="0"/>
                <a:ea typeface="Avenir Book" charset="0"/>
                <a:cs typeface="Avenir Book" charset="0"/>
              </a:rPr>
              <a:t>Free Money for Madison’s Trust PTA</a:t>
            </a:r>
            <a:endParaRPr lang="en-US" b="1" dirty="0">
              <a:solidFill>
                <a:srgbClr val="C00000"/>
              </a:solidFill>
              <a:latin typeface="Avenir Book" charset="0"/>
              <a:ea typeface="Avenir Book" charset="0"/>
              <a:cs typeface="Avenir Book" charset="0"/>
            </a:endParaRPr>
          </a:p>
        </p:txBody>
      </p:sp>
      <p:pic>
        <p:nvPicPr>
          <p:cNvPr id="3" name="Picture 2" descr="http://mtespta.my-pta.org/Content/22_457/Images/logo_boxtops_clip.png"/>
          <p:cNvPicPr/>
          <p:nvPr/>
        </p:nvPicPr>
        <p:blipFill>
          <a:blip r:embed="rId2" cstate="email">
            <a:extLst>
              <a:ext uri="{28A0092B-C50C-407E-A947-70E740481C1C}">
                <a14:useLocalDpi xmlns:a14="http://schemas.microsoft.com/office/drawing/2010/main"/>
              </a:ext>
            </a:extLst>
          </a:blip>
          <a:srcRect/>
          <a:stretch>
            <a:fillRect/>
          </a:stretch>
        </p:blipFill>
        <p:spPr bwMode="auto">
          <a:xfrm>
            <a:off x="243275" y="772639"/>
            <a:ext cx="847689" cy="654877"/>
          </a:xfrm>
          <a:prstGeom prst="rect">
            <a:avLst/>
          </a:prstGeom>
          <a:noFill/>
          <a:ln>
            <a:noFill/>
          </a:ln>
        </p:spPr>
      </p:pic>
      <p:pic>
        <p:nvPicPr>
          <p:cNvPr id="5" name="Picture 4" descr="http://mtespta.my-pta.org/Content/22_457/Images/logo_officemaxdepot.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194" y="3352425"/>
            <a:ext cx="1372235" cy="466725"/>
          </a:xfrm>
          <a:prstGeom prst="rect">
            <a:avLst/>
          </a:prstGeom>
          <a:noFill/>
          <a:ln>
            <a:noFill/>
          </a:ln>
        </p:spPr>
      </p:pic>
      <p:pic>
        <p:nvPicPr>
          <p:cNvPr id="6" name="Picture 5" descr="http://mtespta.my-pta.org/Content/22_457/Images/amazon_smile_logo.png"/>
          <p:cNvPicPr/>
          <p:nvPr/>
        </p:nvPicPr>
        <p:blipFill>
          <a:blip r:embed="rId4" cstate="email">
            <a:extLst>
              <a:ext uri="{28A0092B-C50C-407E-A947-70E740481C1C}">
                <a14:useLocalDpi xmlns:a14="http://schemas.microsoft.com/office/drawing/2010/main"/>
              </a:ext>
            </a:extLst>
          </a:blip>
          <a:srcRect/>
          <a:stretch>
            <a:fillRect/>
          </a:stretch>
        </p:blipFill>
        <p:spPr bwMode="auto">
          <a:xfrm>
            <a:off x="124194" y="2424352"/>
            <a:ext cx="542925" cy="537210"/>
          </a:xfrm>
          <a:prstGeom prst="rect">
            <a:avLst/>
          </a:prstGeom>
          <a:noFill/>
          <a:ln>
            <a:noFill/>
          </a:ln>
        </p:spPr>
      </p:pic>
      <p:pic>
        <p:nvPicPr>
          <p:cNvPr id="7" name="Picture 6" descr="http://mtespta.my-pta.org/Content/22_457/Images/fundingfactory_logo.png"/>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751" y="4153401"/>
            <a:ext cx="1876425" cy="476250"/>
          </a:xfrm>
          <a:prstGeom prst="rect">
            <a:avLst/>
          </a:prstGeom>
          <a:noFill/>
          <a:ln>
            <a:noFill/>
          </a:ln>
        </p:spPr>
      </p:pic>
      <p:pic>
        <p:nvPicPr>
          <p:cNvPr id="8" name="Picture 7" descr="HARRIS TEETER LOGO">
            <a:hlinkClick r:id="rId6" tooltip="&quot;&quot;"/>
          </p:cNvPr>
          <p:cNvPicPr/>
          <p:nvPr/>
        </p:nvPicPr>
        <p:blipFill>
          <a:blip r:embed="rId7">
            <a:extLst>
              <a:ext uri="{28A0092B-C50C-407E-A947-70E740481C1C}">
                <a14:useLocalDpi xmlns:a14="http://schemas.microsoft.com/office/drawing/2010/main"/>
              </a:ext>
            </a:extLst>
          </a:blip>
          <a:srcRect/>
          <a:stretch>
            <a:fillRect/>
          </a:stretch>
        </p:blipFill>
        <p:spPr bwMode="auto">
          <a:xfrm>
            <a:off x="52739" y="1627862"/>
            <a:ext cx="2076450" cy="428625"/>
          </a:xfrm>
          <a:prstGeom prst="rect">
            <a:avLst/>
          </a:prstGeom>
          <a:noFill/>
          <a:ln>
            <a:noFill/>
          </a:ln>
        </p:spPr>
      </p:pic>
      <p:pic>
        <p:nvPicPr>
          <p:cNvPr id="9" name="Picture 8" descr="http://mtespta.my-pta.org/Content/22_457/Images/logo_Giant.jpg">
            <a:hlinkClick r:id="rId8" tgtFrame="&quot;_blank&quo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2220475" y="1507559"/>
            <a:ext cx="609600" cy="571500"/>
          </a:xfrm>
          <a:prstGeom prst="rect">
            <a:avLst/>
          </a:prstGeom>
          <a:noFill/>
          <a:ln>
            <a:noFill/>
          </a:ln>
        </p:spPr>
      </p:pic>
      <p:sp>
        <p:nvSpPr>
          <p:cNvPr id="2" name="TextBox 1"/>
          <p:cNvSpPr txBox="1"/>
          <p:nvPr/>
        </p:nvSpPr>
        <p:spPr>
          <a:xfrm>
            <a:off x="1218655" y="772639"/>
            <a:ext cx="4495911" cy="584775"/>
          </a:xfrm>
          <a:prstGeom prst="rect">
            <a:avLst/>
          </a:prstGeom>
          <a:noFill/>
        </p:spPr>
        <p:txBody>
          <a:bodyPr wrap="none" rtlCol="0">
            <a:spAutoFit/>
          </a:bodyPr>
          <a:lstStyle/>
          <a:p>
            <a:r>
              <a:rPr lang="en-US" sz="1600" dirty="0" smtClean="0">
                <a:latin typeface="Avenir Book" charset="0"/>
                <a:ea typeface="Avenir Book" charset="0"/>
                <a:cs typeface="Avenir Book" charset="0"/>
              </a:rPr>
              <a:t>Save your Box Tops!  Each </a:t>
            </a:r>
            <a:r>
              <a:rPr lang="en-US" sz="1600" dirty="0" err="1" smtClean="0">
                <a:latin typeface="Avenir Book" charset="0"/>
                <a:ea typeface="Avenir Book" charset="0"/>
                <a:cs typeface="Avenir Book" charset="0"/>
              </a:rPr>
              <a:t>boxtop</a:t>
            </a:r>
            <a:r>
              <a:rPr lang="en-US" sz="1600" dirty="0" smtClean="0">
                <a:latin typeface="Avenir Book" charset="0"/>
                <a:ea typeface="Avenir Book" charset="0"/>
                <a:cs typeface="Avenir Book" charset="0"/>
              </a:rPr>
              <a:t> is 10 cents!</a:t>
            </a:r>
          </a:p>
          <a:p>
            <a:r>
              <a:rPr lang="en-US" sz="1600" dirty="0" smtClean="0">
                <a:latin typeface="Avenir Book" charset="0"/>
                <a:ea typeface="Avenir Book" charset="0"/>
                <a:cs typeface="Avenir Book" charset="0"/>
              </a:rPr>
              <a:t>Download the Box Top app to save even more!</a:t>
            </a:r>
            <a:endParaRPr lang="en-US" sz="1600" dirty="0">
              <a:latin typeface="Avenir Book" charset="0"/>
              <a:ea typeface="Avenir Book" charset="0"/>
              <a:cs typeface="Avenir Book" charset="0"/>
            </a:endParaRPr>
          </a:p>
        </p:txBody>
      </p:sp>
      <p:sp>
        <p:nvSpPr>
          <p:cNvPr id="10" name="TextBox 9"/>
          <p:cNvSpPr txBox="1"/>
          <p:nvPr/>
        </p:nvSpPr>
        <p:spPr>
          <a:xfrm>
            <a:off x="2794145" y="1518839"/>
            <a:ext cx="6091590" cy="615553"/>
          </a:xfrm>
          <a:prstGeom prst="rect">
            <a:avLst/>
          </a:prstGeom>
          <a:noFill/>
        </p:spPr>
        <p:txBody>
          <a:bodyPr wrap="square" rtlCol="0">
            <a:spAutoFit/>
          </a:bodyPr>
          <a:lstStyle/>
          <a:p>
            <a:r>
              <a:rPr lang="en-US" sz="1600" dirty="0" smtClean="0">
                <a:latin typeface="Avenir Book" charset="0"/>
                <a:ea typeface="Avenir Book" charset="0"/>
                <a:cs typeface="Avenir Book" charset="0"/>
              </a:rPr>
              <a:t>Link your </a:t>
            </a:r>
            <a:r>
              <a:rPr lang="en-US" sz="1600" dirty="0" err="1" smtClean="0">
                <a:latin typeface="Avenir Book" charset="0"/>
                <a:ea typeface="Avenir Book" charset="0"/>
                <a:cs typeface="Avenir Book" charset="0"/>
              </a:rPr>
              <a:t>storecards</a:t>
            </a:r>
            <a:r>
              <a:rPr lang="en-US" sz="1600" dirty="0" smtClean="0">
                <a:latin typeface="Avenir Book" charset="0"/>
                <a:ea typeface="Avenir Book" charset="0"/>
                <a:cs typeface="Avenir Book" charset="0"/>
              </a:rPr>
              <a:t> and earn money for MTES every time you shop for store brand products.  </a:t>
            </a:r>
            <a:r>
              <a:rPr lang="en-US" b="1" u="sng" dirty="0" smtClean="0">
                <a:solidFill>
                  <a:srgbClr val="C00000"/>
                </a:solidFill>
                <a:latin typeface="Avenir Book" charset="0"/>
                <a:ea typeface="Avenir Book" charset="0"/>
                <a:cs typeface="Avenir Book" charset="0"/>
              </a:rPr>
              <a:t>You must RE-LINK ever year!</a:t>
            </a:r>
            <a:endParaRPr lang="en-US" b="1" u="sng" dirty="0">
              <a:solidFill>
                <a:srgbClr val="C00000"/>
              </a:solidFill>
              <a:latin typeface="Avenir Book" charset="0"/>
              <a:ea typeface="Avenir Book" charset="0"/>
              <a:cs typeface="Avenir Book" charset="0"/>
            </a:endParaRPr>
          </a:p>
        </p:txBody>
      </p:sp>
      <p:sp>
        <p:nvSpPr>
          <p:cNvPr id="11" name="TextBox 10"/>
          <p:cNvSpPr txBox="1"/>
          <p:nvPr/>
        </p:nvSpPr>
        <p:spPr>
          <a:xfrm>
            <a:off x="750365" y="2433399"/>
            <a:ext cx="7643267" cy="584775"/>
          </a:xfrm>
          <a:prstGeom prst="rect">
            <a:avLst/>
          </a:prstGeom>
          <a:noFill/>
        </p:spPr>
        <p:txBody>
          <a:bodyPr wrap="square" rtlCol="0">
            <a:spAutoFit/>
          </a:bodyPr>
          <a:lstStyle/>
          <a:p>
            <a:r>
              <a:rPr lang="en-US" sz="1600" dirty="0" smtClean="0">
                <a:latin typeface="Avenir Book" charset="0"/>
                <a:ea typeface="Avenir Book" charset="0"/>
                <a:cs typeface="Avenir Book" charset="0"/>
              </a:rPr>
              <a:t>Select Madison’s Trust PTA as your charity in Amazon Smiles and earn free money on select items if you shop through </a:t>
            </a:r>
            <a:r>
              <a:rPr lang="en-US" sz="1600" dirty="0" err="1" smtClean="0">
                <a:latin typeface="Avenir Book" charset="0"/>
                <a:ea typeface="Avenir Book" charset="0"/>
                <a:cs typeface="Avenir Book" charset="0"/>
              </a:rPr>
              <a:t>smile.amazon.com</a:t>
            </a:r>
            <a:endParaRPr lang="en-US" sz="1600" dirty="0">
              <a:latin typeface="Avenir Book" charset="0"/>
              <a:ea typeface="Avenir Book" charset="0"/>
              <a:cs typeface="Avenir Book" charset="0"/>
            </a:endParaRPr>
          </a:p>
        </p:txBody>
      </p:sp>
      <p:sp>
        <p:nvSpPr>
          <p:cNvPr id="12" name="TextBox 11"/>
          <p:cNvSpPr txBox="1"/>
          <p:nvPr/>
        </p:nvSpPr>
        <p:spPr>
          <a:xfrm>
            <a:off x="1551919" y="3330648"/>
            <a:ext cx="7643267" cy="584775"/>
          </a:xfrm>
          <a:prstGeom prst="rect">
            <a:avLst/>
          </a:prstGeom>
          <a:noFill/>
        </p:spPr>
        <p:txBody>
          <a:bodyPr wrap="square" rtlCol="0">
            <a:spAutoFit/>
          </a:bodyPr>
          <a:lstStyle/>
          <a:p>
            <a:r>
              <a:rPr lang="en-US" sz="1600" dirty="0" smtClean="0">
                <a:latin typeface="Avenir Book" charset="0"/>
                <a:ea typeface="Avenir Book" charset="0"/>
                <a:cs typeface="Avenir Book" charset="0"/>
              </a:rPr>
              <a:t>Purchase qualifying supplies and enter school code: 70236958 at check out and MTES PTA earns 5%</a:t>
            </a:r>
            <a:endParaRPr lang="en-US" sz="1600" dirty="0">
              <a:latin typeface="Avenir Book" charset="0"/>
              <a:ea typeface="Avenir Book" charset="0"/>
              <a:cs typeface="Avenir Book" charset="0"/>
            </a:endParaRPr>
          </a:p>
        </p:txBody>
      </p:sp>
      <p:sp>
        <p:nvSpPr>
          <p:cNvPr id="13" name="TextBox 12"/>
          <p:cNvSpPr txBox="1"/>
          <p:nvPr/>
        </p:nvSpPr>
        <p:spPr>
          <a:xfrm>
            <a:off x="2156867" y="4099138"/>
            <a:ext cx="6826346" cy="584775"/>
          </a:xfrm>
          <a:prstGeom prst="rect">
            <a:avLst/>
          </a:prstGeom>
          <a:noFill/>
        </p:spPr>
        <p:txBody>
          <a:bodyPr wrap="square" rtlCol="0">
            <a:spAutoFit/>
          </a:bodyPr>
          <a:lstStyle/>
          <a:p>
            <a:r>
              <a:rPr lang="en-US" sz="1600" dirty="0" smtClean="0">
                <a:latin typeface="Avenir Book" charset="0"/>
                <a:ea typeface="Avenir Book" charset="0"/>
                <a:cs typeface="Avenir Book" charset="0"/>
              </a:rPr>
              <a:t>Drop off your empty printer toner and inkjet cartridges and we’ll recycle them!   You can also sign up your business.  School ID: 377277</a:t>
            </a:r>
            <a:endParaRPr lang="en-US" sz="1600" dirty="0">
              <a:latin typeface="Avenir Book" charset="0"/>
              <a:ea typeface="Avenir Book" charset="0"/>
              <a:cs typeface="Avenir Book" charset="0"/>
            </a:endParaRPr>
          </a:p>
        </p:txBody>
      </p:sp>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00049" y="5218002"/>
            <a:ext cx="2433983" cy="1148536"/>
          </a:xfrm>
          <a:prstGeom prst="rect">
            <a:avLst/>
          </a:prstGeom>
        </p:spPr>
      </p:pic>
      <p:sp>
        <p:nvSpPr>
          <p:cNvPr id="15" name="TextBox 14"/>
          <p:cNvSpPr txBox="1"/>
          <p:nvPr/>
        </p:nvSpPr>
        <p:spPr>
          <a:xfrm>
            <a:off x="3000444" y="4921891"/>
            <a:ext cx="5885291" cy="1569660"/>
          </a:xfrm>
          <a:prstGeom prst="rect">
            <a:avLst/>
          </a:prstGeom>
          <a:noFill/>
        </p:spPr>
        <p:txBody>
          <a:bodyPr wrap="square" rtlCol="0">
            <a:spAutoFit/>
          </a:bodyPr>
          <a:lstStyle/>
          <a:p>
            <a:r>
              <a:rPr lang="en-US" sz="1600" dirty="0" smtClean="0">
                <a:latin typeface="Avenir Book" charset="0"/>
                <a:ea typeface="Avenir Book" charset="0"/>
                <a:cs typeface="Avenir Book" charset="0"/>
              </a:rPr>
              <a:t>Eat dinner during one of our Dining for Dollars Spirit Nights and the restaurant will donate a portion of sales to MTES PTA</a:t>
            </a:r>
          </a:p>
          <a:p>
            <a:r>
              <a:rPr lang="en-US" sz="1600" dirty="0" smtClean="0">
                <a:solidFill>
                  <a:srgbClr val="C00000"/>
                </a:solidFill>
                <a:latin typeface="Avenir Book" charset="0"/>
                <a:ea typeface="Avenir Book" charset="0"/>
                <a:cs typeface="Avenir Book" charset="0"/>
              </a:rPr>
              <a:t>Scheduled Spirit Nights:</a:t>
            </a:r>
          </a:p>
          <a:p>
            <a:r>
              <a:rPr lang="en-US" sz="1600" dirty="0">
                <a:latin typeface="Avenir Book" charset="0"/>
                <a:ea typeface="Avenir Book" charset="0"/>
                <a:cs typeface="Avenir Book" charset="0"/>
              </a:rPr>
              <a:t>		</a:t>
            </a:r>
            <a:r>
              <a:rPr lang="en-US" sz="1600" dirty="0" smtClean="0">
                <a:latin typeface="Avenir Book" charset="0"/>
                <a:ea typeface="Avenir Book" charset="0"/>
                <a:cs typeface="Avenir Book" charset="0"/>
              </a:rPr>
              <a:t>Chipotle – March 13 – Supports 5</a:t>
            </a:r>
            <a:r>
              <a:rPr lang="en-US" sz="1600" baseline="30000" dirty="0" smtClean="0">
                <a:latin typeface="Avenir Book" charset="0"/>
                <a:ea typeface="Avenir Book" charset="0"/>
                <a:cs typeface="Avenir Book" charset="0"/>
              </a:rPr>
              <a:t>th</a:t>
            </a:r>
            <a:r>
              <a:rPr lang="en-US" sz="1600" dirty="0" smtClean="0">
                <a:latin typeface="Avenir Book" charset="0"/>
                <a:ea typeface="Avenir Book" charset="0"/>
                <a:cs typeface="Avenir Book" charset="0"/>
              </a:rPr>
              <a:t> Grade</a:t>
            </a:r>
          </a:p>
          <a:p>
            <a:r>
              <a:rPr lang="en-US" sz="1600" dirty="0">
                <a:latin typeface="Avenir Book" charset="0"/>
                <a:ea typeface="Avenir Book" charset="0"/>
                <a:cs typeface="Avenir Book" charset="0"/>
              </a:rPr>
              <a:t>	</a:t>
            </a:r>
            <a:r>
              <a:rPr lang="en-US" sz="1600" dirty="0" smtClean="0">
                <a:latin typeface="Avenir Book" charset="0"/>
                <a:ea typeface="Avenir Book" charset="0"/>
                <a:cs typeface="Avenir Book" charset="0"/>
              </a:rPr>
              <a:t>	Chick Fil A (South Riding) – April 23</a:t>
            </a:r>
          </a:p>
          <a:p>
            <a:r>
              <a:rPr lang="en-US" sz="1600" dirty="0">
                <a:latin typeface="Avenir Book" charset="0"/>
                <a:ea typeface="Avenir Book" charset="0"/>
                <a:cs typeface="Avenir Book" charset="0"/>
              </a:rPr>
              <a:t>	</a:t>
            </a:r>
            <a:r>
              <a:rPr lang="en-US" sz="1600" dirty="0" smtClean="0">
                <a:latin typeface="Avenir Book" charset="0"/>
                <a:ea typeface="Avenir Book" charset="0"/>
                <a:cs typeface="Avenir Book" charset="0"/>
              </a:rPr>
              <a:t>	Sweet Frog – May 17 - Supports 5</a:t>
            </a:r>
            <a:r>
              <a:rPr lang="en-US" sz="1600" baseline="30000" dirty="0" smtClean="0">
                <a:latin typeface="Avenir Book" charset="0"/>
                <a:ea typeface="Avenir Book" charset="0"/>
                <a:cs typeface="Avenir Book" charset="0"/>
              </a:rPr>
              <a:t>th</a:t>
            </a:r>
            <a:r>
              <a:rPr lang="en-US" sz="1600" dirty="0" smtClean="0">
                <a:latin typeface="Avenir Book" charset="0"/>
                <a:ea typeface="Avenir Book" charset="0"/>
                <a:cs typeface="Avenir Book" charset="0"/>
              </a:rPr>
              <a:t> Grade</a:t>
            </a:r>
            <a:endParaRPr lang="en-US" sz="1600" dirty="0">
              <a:latin typeface="Avenir Book" charset="0"/>
              <a:ea typeface="Avenir Book" charset="0"/>
              <a:cs typeface="Avenir Book" charset="0"/>
            </a:endParaRPr>
          </a:p>
        </p:txBody>
      </p:sp>
      <p:sp>
        <p:nvSpPr>
          <p:cNvPr id="16" name="Rectangle 15"/>
          <p:cNvSpPr/>
          <p:nvPr/>
        </p:nvSpPr>
        <p:spPr>
          <a:xfrm>
            <a:off x="0" y="6558174"/>
            <a:ext cx="9144000" cy="307777"/>
          </a:xfrm>
          <a:prstGeom prst="rect">
            <a:avLst/>
          </a:prstGeom>
          <a:solidFill>
            <a:srgbClr val="70AD47"/>
          </a:solidFill>
        </p:spPr>
        <p:txBody>
          <a:bodyPr wrap="square">
            <a:spAutoFit/>
          </a:bodyPr>
          <a:lstStyle/>
          <a:p>
            <a:r>
              <a:rPr lang="en-US" sz="1400" i="1" dirty="0" smtClean="0">
                <a:solidFill>
                  <a:schemeClr val="bg1"/>
                </a:solidFill>
                <a:latin typeface="Avenir Book" charset="0"/>
                <a:ea typeface="Avenir Book" charset="0"/>
                <a:cs typeface="Avenir Book" charset="0"/>
              </a:rPr>
              <a:t>More information about all of these fundraisers is available on the MTES PTA website:     </a:t>
            </a:r>
            <a:r>
              <a:rPr lang="en-US" sz="1400" i="1" dirty="0" err="1" smtClean="0">
                <a:solidFill>
                  <a:schemeClr val="bg1"/>
                </a:solidFill>
                <a:latin typeface="Avenir Book" charset="0"/>
                <a:ea typeface="Avenir Book" charset="0"/>
                <a:cs typeface="Avenir Book" charset="0"/>
              </a:rPr>
              <a:t>mtespta.my-pta.org</a:t>
            </a:r>
            <a:endParaRPr lang="en-US" sz="1400" i="1" dirty="0">
              <a:solidFill>
                <a:schemeClr val="bg1"/>
              </a:solidFill>
              <a:latin typeface="Avenir Book" charset="0"/>
              <a:ea typeface="Avenir Book" charset="0"/>
              <a:cs typeface="Avenir Book" charset="0"/>
            </a:endParaRPr>
          </a:p>
        </p:txBody>
      </p:sp>
      <p:pic>
        <p:nvPicPr>
          <p:cNvPr id="17" name="Picture 16"/>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p:blipFill>
        <p:spPr>
          <a:xfrm>
            <a:off x="6812692" y="74142"/>
            <a:ext cx="856735" cy="1142310"/>
          </a:xfrm>
          <a:prstGeom prst="rect">
            <a:avLst/>
          </a:prstGeom>
        </p:spPr>
      </p:pic>
      <p:pic>
        <p:nvPicPr>
          <p:cNvPr id="20" name="Picture 19"/>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p:blipFill>
        <p:spPr>
          <a:xfrm>
            <a:off x="7349696" y="70601"/>
            <a:ext cx="856735" cy="1142310"/>
          </a:xfrm>
          <a:prstGeom prst="rect">
            <a:avLst/>
          </a:prstGeom>
        </p:spPr>
      </p:pic>
      <p:pic>
        <p:nvPicPr>
          <p:cNvPr id="21" name="Picture 20"/>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p:blipFill>
        <p:spPr>
          <a:xfrm>
            <a:off x="7878942" y="57941"/>
            <a:ext cx="856735" cy="1142310"/>
          </a:xfrm>
          <a:prstGeom prst="rect">
            <a:avLst/>
          </a:prstGeom>
        </p:spPr>
      </p:pic>
    </p:spTree>
    <p:extLst>
      <p:ext uri="{BB962C8B-B14F-4D97-AF65-F5344CB8AC3E}">
        <p14:creationId xmlns:p14="http://schemas.microsoft.com/office/powerpoint/2010/main" val="1362094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5136" y="2543534"/>
            <a:ext cx="8537419" cy="2697539"/>
          </a:xfrm>
          <a:prstGeom prst="rect">
            <a:avLst/>
          </a:prstGeom>
          <a:solidFill>
            <a:srgbClr val="70AD47">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5136" y="692352"/>
            <a:ext cx="8537419" cy="17981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64907" y="750336"/>
            <a:ext cx="8189522" cy="1468757"/>
          </a:xfrm>
        </p:spPr>
        <p:txBody>
          <a:bodyPr numCol="2">
            <a:noAutofit/>
          </a:bodyPr>
          <a:lstStyle/>
          <a:p>
            <a:pPr marL="0" indent="0">
              <a:buNone/>
            </a:pPr>
            <a:r>
              <a:rPr lang="en-US" sz="1600" b="1" dirty="0" smtClean="0">
                <a:latin typeface="Avenir Book" charset="0"/>
                <a:ea typeface="Avenir Book" charset="0"/>
                <a:cs typeface="Avenir Book" charset="0"/>
              </a:rPr>
              <a:t>President</a:t>
            </a:r>
            <a:r>
              <a:rPr lang="en-US" sz="1600" dirty="0" smtClean="0">
                <a:latin typeface="Avenir Book" charset="0"/>
                <a:ea typeface="Avenir Book" charset="0"/>
                <a:cs typeface="Avenir Book" charset="0"/>
              </a:rPr>
              <a:t> – Kim Pritchett</a:t>
            </a:r>
          </a:p>
          <a:p>
            <a:pPr marL="0" indent="0">
              <a:buNone/>
            </a:pPr>
            <a:r>
              <a:rPr lang="en-US" sz="1600" b="1" dirty="0" smtClean="0">
                <a:latin typeface="Avenir Book" charset="0"/>
                <a:ea typeface="Avenir Book" charset="0"/>
                <a:cs typeface="Avenir Book" charset="0"/>
              </a:rPr>
              <a:t>VP of Events </a:t>
            </a:r>
            <a:r>
              <a:rPr lang="en-US" sz="1600" dirty="0" smtClean="0">
                <a:latin typeface="Avenir Book" charset="0"/>
                <a:ea typeface="Avenir Book" charset="0"/>
                <a:cs typeface="Avenir Book" charset="0"/>
              </a:rPr>
              <a:t>– Angela </a:t>
            </a:r>
            <a:r>
              <a:rPr lang="en-US" sz="1600" dirty="0" err="1" smtClean="0">
                <a:latin typeface="Avenir Book" charset="0"/>
                <a:ea typeface="Avenir Book" charset="0"/>
                <a:cs typeface="Avenir Book" charset="0"/>
              </a:rPr>
              <a:t>Barnitz</a:t>
            </a:r>
            <a:endParaRPr lang="en-US" sz="1600" dirty="0" smtClean="0">
              <a:latin typeface="Avenir Book" charset="0"/>
              <a:ea typeface="Avenir Book" charset="0"/>
              <a:cs typeface="Avenir Book" charset="0"/>
            </a:endParaRPr>
          </a:p>
          <a:p>
            <a:pPr marL="0" indent="0">
              <a:buNone/>
            </a:pPr>
            <a:r>
              <a:rPr lang="en-US" sz="1600" b="1" dirty="0" smtClean="0">
                <a:latin typeface="Avenir Book" charset="0"/>
                <a:ea typeface="Avenir Book" charset="0"/>
                <a:cs typeface="Avenir Book" charset="0"/>
              </a:rPr>
              <a:t>VP of Fundraising </a:t>
            </a:r>
            <a:r>
              <a:rPr lang="en-US" sz="1600" dirty="0" smtClean="0">
                <a:latin typeface="Avenir Book" charset="0"/>
                <a:ea typeface="Avenir Book" charset="0"/>
                <a:cs typeface="Avenir Book" charset="0"/>
              </a:rPr>
              <a:t>– Candy </a:t>
            </a:r>
            <a:r>
              <a:rPr lang="en-US" sz="1600" dirty="0" err="1" smtClean="0">
                <a:latin typeface="Avenir Book" charset="0"/>
                <a:ea typeface="Avenir Book" charset="0"/>
                <a:cs typeface="Avenir Book" charset="0"/>
              </a:rPr>
              <a:t>Andreoni</a:t>
            </a:r>
            <a:endParaRPr lang="en-US" sz="1600" dirty="0" smtClean="0">
              <a:latin typeface="Avenir Book" charset="0"/>
              <a:ea typeface="Avenir Book" charset="0"/>
              <a:cs typeface="Avenir Book" charset="0"/>
            </a:endParaRPr>
          </a:p>
          <a:p>
            <a:pPr marL="0" indent="0">
              <a:buNone/>
            </a:pPr>
            <a:r>
              <a:rPr lang="en-US" sz="1600" b="1" dirty="0" smtClean="0">
                <a:latin typeface="Avenir Book" charset="0"/>
                <a:ea typeface="Avenir Book" charset="0"/>
                <a:cs typeface="Avenir Book" charset="0"/>
              </a:rPr>
              <a:t>Treasurer</a:t>
            </a:r>
            <a:r>
              <a:rPr lang="en-US" sz="1600" dirty="0" smtClean="0">
                <a:latin typeface="Avenir Book" charset="0"/>
                <a:ea typeface="Avenir Book" charset="0"/>
                <a:cs typeface="Avenir Book" charset="0"/>
              </a:rPr>
              <a:t> – Siddhi Shah</a:t>
            </a:r>
          </a:p>
          <a:p>
            <a:pPr marL="0" indent="0">
              <a:buNone/>
            </a:pPr>
            <a:r>
              <a:rPr lang="en-US" sz="1600" b="1" dirty="0" smtClean="0">
                <a:latin typeface="Avenir Book" charset="0"/>
                <a:ea typeface="Avenir Book" charset="0"/>
                <a:cs typeface="Avenir Book" charset="0"/>
              </a:rPr>
              <a:t>Secretary</a:t>
            </a:r>
            <a:r>
              <a:rPr lang="en-US" sz="1600" dirty="0" smtClean="0">
                <a:latin typeface="Avenir Book" charset="0"/>
                <a:ea typeface="Avenir Book" charset="0"/>
                <a:cs typeface="Avenir Book" charset="0"/>
              </a:rPr>
              <a:t> – Amber </a:t>
            </a:r>
            <a:r>
              <a:rPr lang="en-US" sz="1600" dirty="0" err="1" smtClean="0">
                <a:latin typeface="Avenir Book" charset="0"/>
                <a:ea typeface="Avenir Book" charset="0"/>
                <a:cs typeface="Avenir Book" charset="0"/>
              </a:rPr>
              <a:t>Lipple</a:t>
            </a:r>
            <a:endParaRPr lang="en-US" sz="1600" dirty="0" smtClean="0">
              <a:latin typeface="Avenir Book" charset="0"/>
              <a:ea typeface="Avenir Book" charset="0"/>
              <a:cs typeface="Avenir Book" charset="0"/>
            </a:endParaRPr>
          </a:p>
          <a:p>
            <a:pPr marL="0" indent="0">
              <a:buNone/>
            </a:pPr>
            <a:endParaRPr lang="en-US" sz="1600" dirty="0">
              <a:latin typeface="Avenir Book" charset="0"/>
              <a:ea typeface="Avenir Book" charset="0"/>
              <a:cs typeface="Avenir Book" charset="0"/>
            </a:endParaRPr>
          </a:p>
          <a:p>
            <a:pPr marL="0" indent="0">
              <a:buNone/>
            </a:pPr>
            <a:endParaRPr lang="en-US" sz="1600" dirty="0" smtClean="0">
              <a:latin typeface="Avenir Book" charset="0"/>
              <a:ea typeface="Avenir Book" charset="0"/>
              <a:cs typeface="Avenir Book" charset="0"/>
            </a:endParaRPr>
          </a:p>
          <a:p>
            <a:pPr marL="0" indent="0">
              <a:buNone/>
            </a:pPr>
            <a:r>
              <a:rPr lang="en-US" sz="1600" b="1" dirty="0" smtClean="0">
                <a:latin typeface="Avenir Book" charset="0"/>
                <a:ea typeface="Avenir Book" charset="0"/>
                <a:cs typeface="Avenir Book" charset="0"/>
              </a:rPr>
              <a:t>Membership Chair </a:t>
            </a:r>
            <a:r>
              <a:rPr lang="en-US" sz="1600" dirty="0" smtClean="0">
                <a:latin typeface="Avenir Book" charset="0"/>
                <a:ea typeface="Avenir Book" charset="0"/>
                <a:cs typeface="Avenir Book" charset="0"/>
              </a:rPr>
              <a:t>– </a:t>
            </a:r>
            <a:r>
              <a:rPr lang="en-US" sz="1600" b="1" dirty="0" smtClean="0">
                <a:solidFill>
                  <a:srgbClr val="FF0000"/>
                </a:solidFill>
                <a:latin typeface="Avenir Book" charset="0"/>
                <a:ea typeface="Avenir Book" charset="0"/>
                <a:cs typeface="Avenir Book" charset="0"/>
              </a:rPr>
              <a:t>Vacant</a:t>
            </a:r>
          </a:p>
          <a:p>
            <a:pPr marL="0" indent="0">
              <a:buNone/>
            </a:pPr>
            <a:r>
              <a:rPr lang="en-US" sz="1600" b="1" dirty="0" smtClean="0">
                <a:latin typeface="Avenir Book" charset="0"/>
                <a:ea typeface="Avenir Book" charset="0"/>
                <a:cs typeface="Avenir Book" charset="0"/>
              </a:rPr>
              <a:t>Communications Chair </a:t>
            </a:r>
            <a:r>
              <a:rPr lang="en-US" sz="1600" dirty="0" smtClean="0">
                <a:latin typeface="Avenir Book" charset="0"/>
                <a:ea typeface="Avenir Book" charset="0"/>
                <a:cs typeface="Avenir Book" charset="0"/>
              </a:rPr>
              <a:t>– Karen Martin</a:t>
            </a:r>
          </a:p>
          <a:p>
            <a:pPr marL="0" indent="0">
              <a:buNone/>
            </a:pPr>
            <a:r>
              <a:rPr lang="en-US" sz="1600" b="1" dirty="0" smtClean="0">
                <a:latin typeface="Avenir Book" charset="0"/>
                <a:ea typeface="Avenir Book" charset="0"/>
                <a:cs typeface="Avenir Book" charset="0"/>
              </a:rPr>
              <a:t>ASEP Chairs </a:t>
            </a:r>
            <a:r>
              <a:rPr lang="en-US" sz="1600" dirty="0" smtClean="0">
                <a:latin typeface="Avenir Book" charset="0"/>
                <a:ea typeface="Avenir Book" charset="0"/>
                <a:cs typeface="Avenir Book" charset="0"/>
              </a:rPr>
              <a:t>– Lisa Clark &amp; Ashley Kyle</a:t>
            </a:r>
          </a:p>
          <a:p>
            <a:pPr marL="0" indent="0">
              <a:buNone/>
            </a:pPr>
            <a:r>
              <a:rPr lang="en-US" sz="1600" b="1" dirty="0" smtClean="0">
                <a:latin typeface="Avenir Book" charset="0"/>
                <a:ea typeface="Avenir Book" charset="0"/>
                <a:cs typeface="Avenir Book" charset="0"/>
              </a:rPr>
              <a:t>Volunteer Chair </a:t>
            </a:r>
            <a:r>
              <a:rPr lang="en-US" sz="1600" dirty="0" smtClean="0">
                <a:latin typeface="Avenir Book" charset="0"/>
                <a:ea typeface="Avenir Book" charset="0"/>
                <a:cs typeface="Avenir Book" charset="0"/>
              </a:rPr>
              <a:t>– Jon Gonzalez</a:t>
            </a:r>
          </a:p>
          <a:p>
            <a:pPr marL="0" indent="0">
              <a:buNone/>
            </a:pPr>
            <a:r>
              <a:rPr lang="en-US" sz="1600" b="1" dirty="0" smtClean="0">
                <a:latin typeface="Avenir Book" charset="0"/>
                <a:ea typeface="Avenir Book" charset="0"/>
                <a:cs typeface="Avenir Book" charset="0"/>
              </a:rPr>
              <a:t>STEM Programs Chair </a:t>
            </a:r>
            <a:r>
              <a:rPr lang="en-US" sz="1600" dirty="0" smtClean="0">
                <a:latin typeface="Avenir Book" charset="0"/>
                <a:ea typeface="Avenir Book" charset="0"/>
                <a:cs typeface="Avenir Book" charset="0"/>
              </a:rPr>
              <a:t>– </a:t>
            </a:r>
            <a:r>
              <a:rPr lang="en-US" sz="1600" dirty="0" err="1" smtClean="0">
                <a:latin typeface="Avenir Book" charset="0"/>
                <a:ea typeface="Avenir Book" charset="0"/>
                <a:cs typeface="Avenir Book" charset="0"/>
              </a:rPr>
              <a:t>Pavan</a:t>
            </a:r>
            <a:r>
              <a:rPr lang="en-US" sz="1600" dirty="0" smtClean="0">
                <a:latin typeface="Avenir Book" charset="0"/>
                <a:ea typeface="Avenir Book" charset="0"/>
                <a:cs typeface="Avenir Book" charset="0"/>
              </a:rPr>
              <a:t> </a:t>
            </a:r>
            <a:r>
              <a:rPr lang="en-US" sz="1600" dirty="0" err="1" smtClean="0">
                <a:latin typeface="Avenir Book" charset="0"/>
                <a:ea typeface="Avenir Book" charset="0"/>
                <a:cs typeface="Avenir Book" charset="0"/>
              </a:rPr>
              <a:t>Juvvadi</a:t>
            </a:r>
            <a:endParaRPr lang="en-US" sz="1600" dirty="0" smtClean="0">
              <a:latin typeface="Avenir Book" charset="0"/>
              <a:ea typeface="Avenir Book" charset="0"/>
              <a:cs typeface="Avenir Book" charset="0"/>
            </a:endParaRPr>
          </a:p>
          <a:p>
            <a:pPr marL="0" indent="0">
              <a:buNone/>
            </a:pPr>
            <a:endParaRPr lang="en-US" sz="1600" dirty="0" smtClean="0">
              <a:latin typeface="Avenir Book" charset="0"/>
              <a:ea typeface="Avenir Book" charset="0"/>
              <a:cs typeface="Avenir Book" charset="0"/>
            </a:endParaRPr>
          </a:p>
          <a:p>
            <a:pPr marL="0" indent="0">
              <a:buNone/>
            </a:pPr>
            <a:endParaRPr lang="en-US" sz="1600" dirty="0">
              <a:latin typeface="Avenir Book" charset="0"/>
              <a:ea typeface="Avenir Book" charset="0"/>
              <a:cs typeface="Avenir Book" charset="0"/>
            </a:endParaRPr>
          </a:p>
        </p:txBody>
      </p:sp>
      <p:sp>
        <p:nvSpPr>
          <p:cNvPr id="5" name="Title 1"/>
          <p:cNvSpPr txBox="1">
            <a:spLocks/>
          </p:cNvSpPr>
          <p:nvPr/>
        </p:nvSpPr>
        <p:spPr>
          <a:xfrm>
            <a:off x="0" y="0"/>
            <a:ext cx="7886700" cy="77263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C00000"/>
                </a:solidFill>
                <a:latin typeface="Avenir Book" charset="0"/>
                <a:ea typeface="Avenir Book" charset="0"/>
                <a:cs typeface="Avenir Book" charset="0"/>
              </a:rPr>
              <a:t>2017-2018 PTA Board and Committee Chairs</a:t>
            </a:r>
            <a:endParaRPr lang="en-US" b="1" dirty="0">
              <a:solidFill>
                <a:srgbClr val="C00000"/>
              </a:solidFill>
              <a:latin typeface="Avenir Book" charset="0"/>
              <a:ea typeface="Avenir Book" charset="0"/>
              <a:cs typeface="Avenir Book" charset="0"/>
            </a:endParaRPr>
          </a:p>
        </p:txBody>
      </p:sp>
      <p:sp>
        <p:nvSpPr>
          <p:cNvPr id="4" name="TextBox 3"/>
          <p:cNvSpPr txBox="1"/>
          <p:nvPr/>
        </p:nvSpPr>
        <p:spPr>
          <a:xfrm rot="16200000">
            <a:off x="-538092" y="1388144"/>
            <a:ext cx="1808508" cy="369332"/>
          </a:xfrm>
          <a:prstGeom prst="rect">
            <a:avLst/>
          </a:prstGeom>
          <a:noFill/>
        </p:spPr>
        <p:txBody>
          <a:bodyPr wrap="none" rtlCol="0">
            <a:spAutoFit/>
          </a:bodyPr>
          <a:lstStyle/>
          <a:p>
            <a:r>
              <a:rPr lang="en-US" b="1" smtClean="0">
                <a:solidFill>
                  <a:schemeClr val="bg1"/>
                </a:solidFill>
                <a:latin typeface="Benjamin Title" charset="0"/>
                <a:ea typeface="Benjamin Title" charset="0"/>
                <a:cs typeface="Benjamin Title" charset="0"/>
              </a:rPr>
              <a:t>PTA Board</a:t>
            </a:r>
            <a:endParaRPr lang="en-US" b="1">
              <a:solidFill>
                <a:schemeClr val="bg1"/>
              </a:solidFill>
              <a:latin typeface="Benjamin Title" charset="0"/>
              <a:ea typeface="Benjamin Title" charset="0"/>
              <a:cs typeface="Benjamin Title" charset="0"/>
            </a:endParaRPr>
          </a:p>
        </p:txBody>
      </p:sp>
      <p:sp>
        <p:nvSpPr>
          <p:cNvPr id="6" name="Content Placeholder 2"/>
          <p:cNvSpPr txBox="1">
            <a:spLocks/>
          </p:cNvSpPr>
          <p:nvPr/>
        </p:nvSpPr>
        <p:spPr>
          <a:xfrm>
            <a:off x="553033" y="2589312"/>
            <a:ext cx="8189522" cy="2699108"/>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venir Book" charset="0"/>
                <a:ea typeface="Avenir Book" charset="0"/>
                <a:cs typeface="Avenir Book" charset="0"/>
              </a:rPr>
              <a:t>Box Tops </a:t>
            </a:r>
            <a:r>
              <a:rPr lang="en-US" sz="1600" dirty="0">
                <a:latin typeface="Avenir Book" charset="0"/>
                <a:ea typeface="Avenir Book" charset="0"/>
                <a:cs typeface="Avenir Book" charset="0"/>
              </a:rPr>
              <a:t>– Jennifer </a:t>
            </a:r>
            <a:r>
              <a:rPr lang="en-US" sz="1600" dirty="0" err="1">
                <a:latin typeface="Avenir Book" charset="0"/>
                <a:ea typeface="Avenir Book" charset="0"/>
                <a:cs typeface="Avenir Book" charset="0"/>
              </a:rPr>
              <a:t>Wiechmann</a:t>
            </a:r>
            <a:endParaRPr lang="en-US" sz="1600" dirty="0">
              <a:latin typeface="Avenir Book" charset="0"/>
              <a:ea typeface="Avenir Book" charset="0"/>
              <a:cs typeface="Avenir Book" charset="0"/>
            </a:endParaRPr>
          </a:p>
          <a:p>
            <a:pPr marL="0" indent="0">
              <a:buNone/>
            </a:pPr>
            <a:r>
              <a:rPr lang="en-US" sz="1600" b="1" dirty="0">
                <a:latin typeface="Avenir Book" charset="0"/>
                <a:ea typeface="Avenir Book" charset="0"/>
                <a:cs typeface="Avenir Book" charset="0"/>
              </a:rPr>
              <a:t>Fall Festival </a:t>
            </a:r>
            <a:r>
              <a:rPr lang="en-US" sz="1600" dirty="0">
                <a:latin typeface="Avenir Book" charset="0"/>
                <a:ea typeface="Avenir Book" charset="0"/>
                <a:cs typeface="Avenir Book" charset="0"/>
              </a:rPr>
              <a:t>– Michelle &amp; </a:t>
            </a:r>
            <a:r>
              <a:rPr lang="en-US" sz="1600" dirty="0" err="1">
                <a:latin typeface="Avenir Book" charset="0"/>
                <a:ea typeface="Avenir Book" charset="0"/>
                <a:cs typeface="Avenir Book" charset="0"/>
              </a:rPr>
              <a:t>Ramilo</a:t>
            </a:r>
            <a:r>
              <a:rPr lang="en-US" sz="1600" dirty="0">
                <a:latin typeface="Avenir Book" charset="0"/>
                <a:ea typeface="Avenir Book" charset="0"/>
                <a:cs typeface="Avenir Book" charset="0"/>
              </a:rPr>
              <a:t> &amp; Debbie </a:t>
            </a:r>
            <a:r>
              <a:rPr lang="en-US" sz="1600" dirty="0" smtClean="0">
                <a:latin typeface="Avenir Book" charset="0"/>
                <a:ea typeface="Avenir Book" charset="0"/>
                <a:cs typeface="Avenir Book" charset="0"/>
              </a:rPr>
              <a:t>Cropper</a:t>
            </a:r>
          </a:p>
          <a:p>
            <a:pPr marL="0" indent="0">
              <a:buNone/>
            </a:pPr>
            <a:r>
              <a:rPr lang="en-US" sz="1600" b="1" dirty="0" smtClean="0">
                <a:latin typeface="Avenir Book" charset="0"/>
                <a:ea typeface="Avenir Book" charset="0"/>
                <a:cs typeface="Avenir Book" charset="0"/>
              </a:rPr>
              <a:t>Family </a:t>
            </a:r>
            <a:r>
              <a:rPr lang="en-US" sz="1600" b="1" dirty="0">
                <a:latin typeface="Avenir Book" charset="0"/>
                <a:ea typeface="Avenir Book" charset="0"/>
                <a:cs typeface="Avenir Book" charset="0"/>
              </a:rPr>
              <a:t>Gala </a:t>
            </a:r>
            <a:r>
              <a:rPr lang="en-US" sz="1600" dirty="0">
                <a:latin typeface="Avenir Book" charset="0"/>
                <a:ea typeface="Avenir Book" charset="0"/>
                <a:cs typeface="Avenir Book" charset="0"/>
              </a:rPr>
              <a:t>– Megan </a:t>
            </a:r>
            <a:r>
              <a:rPr lang="en-US" sz="1600" dirty="0" smtClean="0">
                <a:latin typeface="Avenir Book" charset="0"/>
                <a:ea typeface="Avenir Book" charset="0"/>
                <a:cs typeface="Avenir Book" charset="0"/>
              </a:rPr>
              <a:t>Lamb</a:t>
            </a:r>
            <a:endParaRPr lang="en-US" sz="1600" dirty="0">
              <a:latin typeface="Avenir Book" charset="0"/>
              <a:ea typeface="Avenir Book" charset="0"/>
              <a:cs typeface="Avenir Book" charset="0"/>
            </a:endParaRPr>
          </a:p>
          <a:p>
            <a:pPr marL="0" indent="0">
              <a:buNone/>
            </a:pPr>
            <a:r>
              <a:rPr lang="en-US" sz="1600" b="1" dirty="0">
                <a:latin typeface="Avenir Book" charset="0"/>
                <a:ea typeface="Avenir Book" charset="0"/>
                <a:cs typeface="Avenir Book" charset="0"/>
              </a:rPr>
              <a:t>Lace Up for Learning </a:t>
            </a:r>
            <a:r>
              <a:rPr lang="en-US" sz="1600" dirty="0">
                <a:latin typeface="Avenir Book" charset="0"/>
                <a:ea typeface="Avenir Book" charset="0"/>
                <a:cs typeface="Avenir Book" charset="0"/>
              </a:rPr>
              <a:t>– Rebecca Adams</a:t>
            </a:r>
          </a:p>
          <a:p>
            <a:pPr marL="0" indent="0">
              <a:buNone/>
            </a:pPr>
            <a:r>
              <a:rPr lang="en-US" sz="1600" b="1" dirty="0" smtClean="0">
                <a:latin typeface="Avenir Book" charset="0"/>
                <a:ea typeface="Avenir Book" charset="0"/>
                <a:cs typeface="Avenir Book" charset="0"/>
              </a:rPr>
              <a:t>Mascot </a:t>
            </a:r>
            <a:r>
              <a:rPr lang="en-US" sz="1600" dirty="0">
                <a:latin typeface="Avenir Book" charset="0"/>
                <a:ea typeface="Avenir Book" charset="0"/>
                <a:cs typeface="Avenir Book" charset="0"/>
              </a:rPr>
              <a:t>– Michelle </a:t>
            </a:r>
            <a:r>
              <a:rPr lang="en-US" sz="1600" dirty="0" err="1">
                <a:latin typeface="Avenir Book" charset="0"/>
                <a:ea typeface="Avenir Book" charset="0"/>
                <a:cs typeface="Avenir Book" charset="0"/>
              </a:rPr>
              <a:t>Madhi</a:t>
            </a:r>
            <a:endParaRPr lang="en-US" sz="1600" dirty="0">
              <a:latin typeface="Avenir Book" charset="0"/>
              <a:ea typeface="Avenir Book" charset="0"/>
              <a:cs typeface="Avenir Book" charset="0"/>
            </a:endParaRPr>
          </a:p>
          <a:p>
            <a:pPr marL="0" indent="0">
              <a:buNone/>
            </a:pPr>
            <a:r>
              <a:rPr lang="en-US" sz="1600" b="1" dirty="0">
                <a:latin typeface="Avenir Book" charset="0"/>
                <a:ea typeface="Avenir Book" charset="0"/>
                <a:cs typeface="Avenir Book" charset="0"/>
              </a:rPr>
              <a:t>Math Olympiad </a:t>
            </a:r>
            <a:r>
              <a:rPr lang="en-US" sz="1600" dirty="0">
                <a:latin typeface="Avenir Book" charset="0"/>
                <a:ea typeface="Avenir Book" charset="0"/>
                <a:cs typeface="Avenir Book" charset="0"/>
              </a:rPr>
              <a:t>– </a:t>
            </a:r>
            <a:r>
              <a:rPr lang="en-US" sz="1600" dirty="0" err="1">
                <a:latin typeface="Avenir Book" charset="0"/>
                <a:ea typeface="Avenir Book" charset="0"/>
                <a:cs typeface="Avenir Book" charset="0"/>
              </a:rPr>
              <a:t>Pavan</a:t>
            </a:r>
            <a:r>
              <a:rPr lang="en-US" sz="1600" dirty="0">
                <a:latin typeface="Avenir Book" charset="0"/>
                <a:ea typeface="Avenir Book" charset="0"/>
                <a:cs typeface="Avenir Book" charset="0"/>
              </a:rPr>
              <a:t> </a:t>
            </a:r>
            <a:r>
              <a:rPr lang="en-US" sz="1600" dirty="0" err="1">
                <a:latin typeface="Avenir Book" charset="0"/>
                <a:ea typeface="Avenir Book" charset="0"/>
                <a:cs typeface="Avenir Book" charset="0"/>
              </a:rPr>
              <a:t>Juvvadi</a:t>
            </a:r>
            <a:endParaRPr lang="en-US" sz="1600" dirty="0">
              <a:latin typeface="Avenir Book" charset="0"/>
              <a:ea typeface="Avenir Book" charset="0"/>
              <a:cs typeface="Avenir Book" charset="0"/>
            </a:endParaRPr>
          </a:p>
          <a:p>
            <a:pPr marL="0" indent="0">
              <a:buNone/>
            </a:pPr>
            <a:r>
              <a:rPr lang="en-US" sz="1600" b="1" dirty="0">
                <a:latin typeface="Avenir Book" charset="0"/>
                <a:ea typeface="Avenir Book" charset="0"/>
                <a:cs typeface="Avenir Book" charset="0"/>
              </a:rPr>
              <a:t>Odyssey of the Mind </a:t>
            </a:r>
            <a:r>
              <a:rPr lang="en-US" sz="1600" dirty="0">
                <a:latin typeface="Avenir Book" charset="0"/>
                <a:ea typeface="Avenir Book" charset="0"/>
                <a:cs typeface="Avenir Book" charset="0"/>
              </a:rPr>
              <a:t>– Gaurav </a:t>
            </a:r>
            <a:r>
              <a:rPr lang="en-US" sz="1600" dirty="0" err="1">
                <a:latin typeface="Avenir Book" charset="0"/>
                <a:ea typeface="Avenir Book" charset="0"/>
                <a:cs typeface="Avenir Book" charset="0"/>
              </a:rPr>
              <a:t>Harode</a:t>
            </a:r>
            <a:endParaRPr lang="en-US" sz="1600" dirty="0">
              <a:latin typeface="Avenir Book" charset="0"/>
              <a:ea typeface="Avenir Book" charset="0"/>
              <a:cs typeface="Avenir Book" charset="0"/>
            </a:endParaRPr>
          </a:p>
          <a:p>
            <a:pPr marL="0" indent="0">
              <a:buNone/>
            </a:pPr>
            <a:r>
              <a:rPr lang="en-US" sz="1600" b="1" dirty="0" smtClean="0">
                <a:latin typeface="Avenir Book" charset="0"/>
                <a:ea typeface="Avenir Book" charset="0"/>
                <a:cs typeface="Avenir Book" charset="0"/>
              </a:rPr>
              <a:t>Room </a:t>
            </a:r>
            <a:r>
              <a:rPr lang="en-US" sz="1600" b="1" dirty="0">
                <a:latin typeface="Avenir Book" charset="0"/>
                <a:ea typeface="Avenir Book" charset="0"/>
                <a:cs typeface="Avenir Book" charset="0"/>
              </a:rPr>
              <a:t>Parent Coordination </a:t>
            </a:r>
            <a:r>
              <a:rPr lang="en-US" sz="1600" dirty="0">
                <a:latin typeface="Avenir Book" charset="0"/>
                <a:ea typeface="Avenir Book" charset="0"/>
                <a:cs typeface="Avenir Book" charset="0"/>
              </a:rPr>
              <a:t>– Lis Rohr</a:t>
            </a:r>
          </a:p>
          <a:p>
            <a:pPr marL="0" indent="0">
              <a:buNone/>
            </a:pPr>
            <a:r>
              <a:rPr lang="en-US" sz="1600" b="1" dirty="0">
                <a:latin typeface="Avenir Book" charset="0"/>
                <a:ea typeface="Avenir Book" charset="0"/>
                <a:cs typeface="Avenir Book" charset="0"/>
              </a:rPr>
              <a:t>Science Olympiad </a:t>
            </a:r>
            <a:r>
              <a:rPr lang="en-US" sz="1600" dirty="0">
                <a:latin typeface="Avenir Book" charset="0"/>
                <a:ea typeface="Avenir Book" charset="0"/>
                <a:cs typeface="Avenir Book" charset="0"/>
              </a:rPr>
              <a:t>– Rashmi Krishnamurthy</a:t>
            </a:r>
          </a:p>
          <a:p>
            <a:pPr marL="0" indent="0">
              <a:buNone/>
            </a:pPr>
            <a:r>
              <a:rPr lang="en-US" sz="1600" b="1" dirty="0">
                <a:latin typeface="Avenir Book" charset="0"/>
                <a:ea typeface="Avenir Book" charset="0"/>
                <a:cs typeface="Avenir Book" charset="0"/>
              </a:rPr>
              <a:t>Spirit Wear </a:t>
            </a:r>
            <a:r>
              <a:rPr lang="en-US" sz="1600" dirty="0">
                <a:latin typeface="Avenir Book" charset="0"/>
                <a:ea typeface="Avenir Book" charset="0"/>
                <a:cs typeface="Avenir Book" charset="0"/>
              </a:rPr>
              <a:t>– Joy </a:t>
            </a:r>
            <a:r>
              <a:rPr lang="en-US" sz="1600" dirty="0" err="1">
                <a:latin typeface="Avenir Book" charset="0"/>
                <a:ea typeface="Avenir Book" charset="0"/>
                <a:cs typeface="Avenir Book" charset="0"/>
              </a:rPr>
              <a:t>Devost</a:t>
            </a:r>
            <a:endParaRPr lang="en-US" sz="1600" dirty="0">
              <a:latin typeface="Avenir Book" charset="0"/>
              <a:ea typeface="Avenir Book" charset="0"/>
              <a:cs typeface="Avenir Book" charset="0"/>
            </a:endParaRPr>
          </a:p>
          <a:p>
            <a:pPr marL="0" indent="0">
              <a:buNone/>
            </a:pPr>
            <a:r>
              <a:rPr lang="en-US" sz="1600" b="1" dirty="0" smtClean="0">
                <a:latin typeface="Avenir Book" charset="0"/>
                <a:ea typeface="Avenir Book" charset="0"/>
                <a:cs typeface="Avenir Book" charset="0"/>
              </a:rPr>
              <a:t>Staff </a:t>
            </a:r>
            <a:r>
              <a:rPr lang="en-US" sz="1600" b="1" dirty="0">
                <a:latin typeface="Avenir Book" charset="0"/>
                <a:ea typeface="Avenir Book" charset="0"/>
                <a:cs typeface="Avenir Book" charset="0"/>
              </a:rPr>
              <a:t>Appreciation </a:t>
            </a:r>
            <a:r>
              <a:rPr lang="en-US" sz="1600" dirty="0">
                <a:latin typeface="Avenir Book" charset="0"/>
                <a:ea typeface="Avenir Book" charset="0"/>
                <a:cs typeface="Avenir Book" charset="0"/>
              </a:rPr>
              <a:t>– Lis Rohr &amp; </a:t>
            </a:r>
            <a:r>
              <a:rPr lang="en-US" sz="1600" dirty="0" err="1">
                <a:latin typeface="Avenir Book" charset="0"/>
                <a:ea typeface="Avenir Book" charset="0"/>
                <a:cs typeface="Avenir Book" charset="0"/>
              </a:rPr>
              <a:t>Antonette</a:t>
            </a:r>
            <a:r>
              <a:rPr lang="en-US" sz="1600" dirty="0">
                <a:latin typeface="Avenir Book" charset="0"/>
                <a:ea typeface="Avenir Book" charset="0"/>
                <a:cs typeface="Avenir Book" charset="0"/>
              </a:rPr>
              <a:t> Jones</a:t>
            </a:r>
          </a:p>
          <a:p>
            <a:pPr marL="0" indent="0">
              <a:buNone/>
            </a:pPr>
            <a:r>
              <a:rPr lang="en-US" sz="1600" b="1" dirty="0">
                <a:latin typeface="Avenir Book" charset="0"/>
                <a:ea typeface="Avenir Book" charset="0"/>
                <a:cs typeface="Avenir Book" charset="0"/>
              </a:rPr>
              <a:t>Store Cards </a:t>
            </a:r>
            <a:r>
              <a:rPr lang="en-US" sz="1600" dirty="0">
                <a:latin typeface="Avenir Book" charset="0"/>
                <a:ea typeface="Avenir Book" charset="0"/>
                <a:cs typeface="Avenir Book" charset="0"/>
              </a:rPr>
              <a:t>– Jen Shah</a:t>
            </a:r>
          </a:p>
          <a:p>
            <a:pPr marL="0" indent="0">
              <a:buNone/>
            </a:pPr>
            <a:r>
              <a:rPr lang="en-US" sz="1600" b="1" dirty="0" smtClean="0">
                <a:latin typeface="Avenir Book" charset="0"/>
                <a:ea typeface="Avenir Book" charset="0"/>
                <a:cs typeface="Avenir Book" charset="0"/>
              </a:rPr>
              <a:t>Watch </a:t>
            </a:r>
            <a:r>
              <a:rPr lang="en-US" sz="1600" b="1" dirty="0">
                <a:latin typeface="Avenir Book" charset="0"/>
                <a:ea typeface="Avenir Book" charset="0"/>
                <a:cs typeface="Avenir Book" charset="0"/>
              </a:rPr>
              <a:t>DOGS </a:t>
            </a:r>
            <a:r>
              <a:rPr lang="en-US" sz="1600" dirty="0">
                <a:latin typeface="Avenir Book" charset="0"/>
                <a:ea typeface="Avenir Book" charset="0"/>
                <a:cs typeface="Avenir Book" charset="0"/>
              </a:rPr>
              <a:t>– Matt </a:t>
            </a:r>
            <a:r>
              <a:rPr lang="en-US" sz="1600" dirty="0" err="1">
                <a:latin typeface="Avenir Book" charset="0"/>
                <a:ea typeface="Avenir Book" charset="0"/>
                <a:cs typeface="Avenir Book" charset="0"/>
              </a:rPr>
              <a:t>Wiechmann</a:t>
            </a:r>
            <a:endParaRPr lang="en-US" sz="1600" dirty="0">
              <a:latin typeface="Avenir Book" charset="0"/>
              <a:ea typeface="Avenir Book" charset="0"/>
              <a:cs typeface="Avenir Book" charset="0"/>
            </a:endParaRPr>
          </a:p>
          <a:p>
            <a:pPr marL="0" indent="0">
              <a:buNone/>
            </a:pPr>
            <a:r>
              <a:rPr lang="en-US" sz="1600" b="1" dirty="0" smtClean="0">
                <a:latin typeface="Avenir Book" charset="0"/>
                <a:ea typeface="Avenir Book" charset="0"/>
                <a:cs typeface="Avenir Book" charset="0"/>
              </a:rPr>
              <a:t>Website </a:t>
            </a:r>
            <a:r>
              <a:rPr lang="en-US" sz="1600" dirty="0" smtClean="0">
                <a:latin typeface="Avenir Book" charset="0"/>
                <a:ea typeface="Avenir Book" charset="0"/>
                <a:cs typeface="Avenir Book" charset="0"/>
              </a:rPr>
              <a:t>– </a:t>
            </a:r>
            <a:r>
              <a:rPr lang="en-US" sz="1600" dirty="0" err="1" smtClean="0">
                <a:latin typeface="Avenir Book" charset="0"/>
                <a:ea typeface="Avenir Book" charset="0"/>
                <a:cs typeface="Avenir Book" charset="0"/>
              </a:rPr>
              <a:t>Radha</a:t>
            </a:r>
            <a:r>
              <a:rPr lang="en-US" sz="1600" dirty="0" smtClean="0">
                <a:latin typeface="Avenir Book" charset="0"/>
                <a:ea typeface="Avenir Book" charset="0"/>
                <a:cs typeface="Avenir Book" charset="0"/>
              </a:rPr>
              <a:t> </a:t>
            </a:r>
            <a:r>
              <a:rPr lang="en-US" sz="1600" dirty="0" err="1" smtClean="0">
                <a:latin typeface="Avenir Book" charset="0"/>
                <a:ea typeface="Avenir Book" charset="0"/>
                <a:cs typeface="Avenir Book" charset="0"/>
              </a:rPr>
              <a:t>Pulipati</a:t>
            </a:r>
            <a:endParaRPr lang="en-US" sz="1600" dirty="0" smtClean="0">
              <a:latin typeface="Avenir Book" charset="0"/>
              <a:ea typeface="Avenir Book" charset="0"/>
              <a:cs typeface="Avenir Book" charset="0"/>
            </a:endParaRPr>
          </a:p>
        </p:txBody>
      </p:sp>
      <p:sp>
        <p:nvSpPr>
          <p:cNvPr id="8" name="TextBox 7"/>
          <p:cNvSpPr txBox="1"/>
          <p:nvPr/>
        </p:nvSpPr>
        <p:spPr>
          <a:xfrm rot="16200000">
            <a:off x="-962285" y="3676894"/>
            <a:ext cx="2661306" cy="338554"/>
          </a:xfrm>
          <a:prstGeom prst="rect">
            <a:avLst/>
          </a:prstGeom>
          <a:noFill/>
        </p:spPr>
        <p:txBody>
          <a:bodyPr wrap="none" rtlCol="0">
            <a:spAutoFit/>
          </a:bodyPr>
          <a:lstStyle/>
          <a:p>
            <a:r>
              <a:rPr lang="en-US" sz="1600" b="1" smtClean="0">
                <a:solidFill>
                  <a:schemeClr val="bg1"/>
                </a:solidFill>
                <a:latin typeface="Benjamin Title" charset="0"/>
                <a:ea typeface="Benjamin Title" charset="0"/>
                <a:cs typeface="Benjamin Title" charset="0"/>
              </a:rPr>
              <a:t>COMMITTEE CHAIRS</a:t>
            </a:r>
            <a:endParaRPr lang="en-US" sz="1600" b="1">
              <a:solidFill>
                <a:schemeClr val="bg1"/>
              </a:solidFill>
              <a:latin typeface="Benjamin Title" charset="0"/>
              <a:ea typeface="Benjamin Title" charset="0"/>
              <a:cs typeface="Benjamin Title" charset="0"/>
            </a:endParaRPr>
          </a:p>
        </p:txBody>
      </p:sp>
      <p:sp>
        <p:nvSpPr>
          <p:cNvPr id="9" name="Rectangle 8"/>
          <p:cNvSpPr/>
          <p:nvPr/>
        </p:nvSpPr>
        <p:spPr>
          <a:xfrm>
            <a:off x="199090" y="5313930"/>
            <a:ext cx="8537419" cy="1421408"/>
          </a:xfrm>
          <a:prstGeom prst="rect">
            <a:avLst/>
          </a:prstGeom>
          <a:solidFill>
            <a:srgbClr val="C00000">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758861" y="5394216"/>
            <a:ext cx="8189522" cy="1468757"/>
          </a:xfrm>
          <a:prstGeom prst="rect">
            <a:avLst/>
          </a:prstGeom>
        </p:spPr>
        <p:txBody>
          <a:bodyPr vert="horz" lIns="91440" tIns="45720" rIns="91440" bIns="45720" numCol="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smtClean="0">
                <a:latin typeface="Avenir Book" charset="0"/>
                <a:ea typeface="Avenir Book" charset="0"/>
                <a:cs typeface="Avenir Book" charset="0"/>
              </a:rPr>
              <a:t>Newsletter</a:t>
            </a:r>
          </a:p>
          <a:p>
            <a:pPr marL="0" indent="0">
              <a:buFont typeface="Arial" panose="020B0604020202020204" pitchFamily="34" charset="0"/>
              <a:buNone/>
            </a:pPr>
            <a:r>
              <a:rPr lang="en-US" sz="1600" b="1" dirty="0" smtClean="0">
                <a:latin typeface="Avenir Book" charset="0"/>
                <a:ea typeface="Avenir Book" charset="0"/>
                <a:cs typeface="Avenir Book" charset="0"/>
              </a:rPr>
              <a:t>Social Media</a:t>
            </a:r>
          </a:p>
          <a:p>
            <a:pPr marL="0" indent="0">
              <a:buFont typeface="Arial" panose="020B0604020202020204" pitchFamily="34" charset="0"/>
              <a:buNone/>
            </a:pPr>
            <a:r>
              <a:rPr lang="en-US" sz="1600" b="1" dirty="0" smtClean="0">
                <a:latin typeface="Avenir Book" charset="0"/>
                <a:ea typeface="Avenir Book" charset="0"/>
                <a:cs typeface="Avenir Book" charset="0"/>
              </a:rPr>
              <a:t>Raise Craze</a:t>
            </a:r>
          </a:p>
          <a:p>
            <a:pPr marL="0" indent="0">
              <a:buFont typeface="Arial" panose="020B0604020202020204" pitchFamily="34" charset="0"/>
              <a:buNone/>
            </a:pPr>
            <a:r>
              <a:rPr lang="en-US" sz="1600" b="1" dirty="0" smtClean="0">
                <a:latin typeface="Avenir Book" charset="0"/>
                <a:ea typeface="Avenir Book" charset="0"/>
                <a:cs typeface="Avenir Book" charset="0"/>
              </a:rPr>
              <a:t>Staff Basketball Game</a:t>
            </a:r>
          </a:p>
          <a:p>
            <a:pPr marL="0" indent="0">
              <a:buFont typeface="Arial" panose="020B0604020202020204" pitchFamily="34" charset="0"/>
              <a:buNone/>
            </a:pPr>
            <a:r>
              <a:rPr lang="en-US" sz="1600" b="1" dirty="0" smtClean="0">
                <a:latin typeface="Avenir Book" charset="0"/>
                <a:ea typeface="Avenir Book" charset="0"/>
                <a:cs typeface="Avenir Book" charset="0"/>
              </a:rPr>
              <a:t>Concessions</a:t>
            </a:r>
          </a:p>
          <a:p>
            <a:pPr marL="0" indent="0">
              <a:buFont typeface="Arial" panose="020B0604020202020204" pitchFamily="34" charset="0"/>
              <a:buNone/>
            </a:pPr>
            <a:r>
              <a:rPr lang="en-US" sz="1600" b="1" dirty="0" smtClean="0">
                <a:latin typeface="Avenir Book" charset="0"/>
                <a:ea typeface="Avenir Book" charset="0"/>
                <a:cs typeface="Avenir Book" charset="0"/>
              </a:rPr>
              <a:t>BINGO/Ice Cream</a:t>
            </a:r>
          </a:p>
          <a:p>
            <a:pPr marL="0" indent="0">
              <a:buFont typeface="Arial" panose="020B0604020202020204" pitchFamily="34" charset="0"/>
              <a:buNone/>
            </a:pPr>
            <a:r>
              <a:rPr lang="en-US" sz="1600" b="1" dirty="0" smtClean="0">
                <a:latin typeface="Avenir Book" charset="0"/>
                <a:ea typeface="Avenir Book" charset="0"/>
                <a:cs typeface="Avenir Book" charset="0"/>
              </a:rPr>
              <a:t>Holiday Shoppe</a:t>
            </a:r>
          </a:p>
          <a:p>
            <a:pPr marL="0" indent="0">
              <a:buFont typeface="Arial" panose="020B0604020202020204" pitchFamily="34" charset="0"/>
              <a:buNone/>
            </a:pPr>
            <a:r>
              <a:rPr lang="en-US" sz="1600" b="1" dirty="0" smtClean="0">
                <a:latin typeface="Avenir Book" charset="0"/>
                <a:ea typeface="Avenir Book" charset="0"/>
                <a:cs typeface="Avenir Book" charset="0"/>
              </a:rPr>
              <a:t>Silent Auction</a:t>
            </a:r>
          </a:p>
          <a:p>
            <a:pPr marL="0" indent="0">
              <a:buFont typeface="Arial" panose="020B0604020202020204" pitchFamily="34" charset="0"/>
              <a:buNone/>
            </a:pPr>
            <a:r>
              <a:rPr lang="en-US" sz="1600" b="1" dirty="0" smtClean="0">
                <a:latin typeface="Avenir Book" charset="0"/>
                <a:ea typeface="Avenir Book" charset="0"/>
                <a:cs typeface="Avenir Book" charset="0"/>
              </a:rPr>
              <a:t>Spirit Nights</a:t>
            </a:r>
          </a:p>
          <a:p>
            <a:pPr marL="0" indent="0">
              <a:buFont typeface="Arial" panose="020B0604020202020204" pitchFamily="34" charset="0"/>
              <a:buNone/>
            </a:pPr>
            <a:r>
              <a:rPr lang="en-US" sz="1600" b="1" dirty="0" smtClean="0">
                <a:latin typeface="Avenir Book" charset="0"/>
                <a:ea typeface="Avenir Book" charset="0"/>
                <a:cs typeface="Avenir Book" charset="0"/>
              </a:rPr>
              <a:t>Sponsorship &amp; Donations</a:t>
            </a:r>
            <a:endParaRPr lang="en-US" sz="1600" dirty="0" smtClean="0">
              <a:latin typeface="Avenir Book" charset="0"/>
              <a:ea typeface="Avenir Book" charset="0"/>
              <a:cs typeface="Avenir Book" charset="0"/>
            </a:endParaRPr>
          </a:p>
          <a:p>
            <a:pPr marL="0" indent="0">
              <a:buFont typeface="Arial" panose="020B0604020202020204" pitchFamily="34" charset="0"/>
              <a:buNone/>
            </a:pPr>
            <a:endParaRPr lang="en-US" sz="1600" dirty="0" smtClean="0">
              <a:latin typeface="Avenir Book" charset="0"/>
              <a:ea typeface="Avenir Book" charset="0"/>
              <a:cs typeface="Avenir Book" charset="0"/>
            </a:endParaRPr>
          </a:p>
          <a:p>
            <a:pPr marL="0" indent="0">
              <a:buFont typeface="Arial" panose="020B0604020202020204" pitchFamily="34" charset="0"/>
              <a:buNone/>
            </a:pPr>
            <a:endParaRPr lang="en-US" sz="1600" dirty="0">
              <a:latin typeface="Avenir Book" charset="0"/>
              <a:ea typeface="Avenir Book" charset="0"/>
              <a:cs typeface="Avenir Book" charset="0"/>
            </a:endParaRPr>
          </a:p>
        </p:txBody>
      </p:sp>
      <p:sp>
        <p:nvSpPr>
          <p:cNvPr id="11" name="TextBox 10"/>
          <p:cNvSpPr txBox="1"/>
          <p:nvPr/>
        </p:nvSpPr>
        <p:spPr>
          <a:xfrm rot="16200000">
            <a:off x="-378295" y="5846691"/>
            <a:ext cx="1499128" cy="338554"/>
          </a:xfrm>
          <a:prstGeom prst="rect">
            <a:avLst/>
          </a:prstGeom>
          <a:noFill/>
        </p:spPr>
        <p:txBody>
          <a:bodyPr wrap="none" rtlCol="0">
            <a:spAutoFit/>
          </a:bodyPr>
          <a:lstStyle/>
          <a:p>
            <a:r>
              <a:rPr lang="en-US" sz="1600" b="1" dirty="0" smtClean="0">
                <a:solidFill>
                  <a:schemeClr val="bg1"/>
                </a:solidFill>
                <a:latin typeface="Benjamin Title" charset="0"/>
                <a:ea typeface="Benjamin Title" charset="0"/>
                <a:cs typeface="Benjamin Title" charset="0"/>
              </a:rPr>
              <a:t>VACANCIES</a:t>
            </a:r>
            <a:endParaRPr lang="en-US" sz="1600" b="1" dirty="0">
              <a:solidFill>
                <a:schemeClr val="bg1"/>
              </a:solidFill>
              <a:latin typeface="Benjamin Title" charset="0"/>
              <a:ea typeface="Benjamin Title" charset="0"/>
              <a:cs typeface="Benjamin Title" charset="0"/>
            </a:endParaRPr>
          </a:p>
        </p:txBody>
      </p:sp>
    </p:spTree>
    <p:extLst>
      <p:ext uri="{BB962C8B-B14F-4D97-AF65-F5344CB8AC3E}">
        <p14:creationId xmlns:p14="http://schemas.microsoft.com/office/powerpoint/2010/main" val="1771072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772639"/>
          </a:xfrm>
        </p:spPr>
        <p:txBody>
          <a:bodyPr/>
          <a:lstStyle/>
          <a:p>
            <a:r>
              <a:rPr lang="en-US" sz="3200" b="1" dirty="0" smtClean="0">
                <a:solidFill>
                  <a:srgbClr val="C00000"/>
                </a:solidFill>
                <a:latin typeface="Avenir Book" charset="0"/>
                <a:ea typeface="Avenir Book" charset="0"/>
                <a:cs typeface="Avenir Book" charset="0"/>
              </a:rPr>
              <a:t>Agenda</a:t>
            </a:r>
            <a:endParaRPr lang="en-US" b="1" dirty="0">
              <a:solidFill>
                <a:srgbClr val="C00000"/>
              </a:solidFill>
              <a:latin typeface="Avenir Book" charset="0"/>
              <a:ea typeface="Avenir Book" charset="0"/>
              <a:cs typeface="Avenir Book" charset="0"/>
            </a:endParaRPr>
          </a:p>
        </p:txBody>
      </p:sp>
      <p:sp>
        <p:nvSpPr>
          <p:cNvPr id="3" name="Content Placeholder 2"/>
          <p:cNvSpPr>
            <a:spLocks noGrp="1"/>
          </p:cNvSpPr>
          <p:nvPr>
            <p:ph idx="1"/>
          </p:nvPr>
        </p:nvSpPr>
        <p:spPr>
          <a:xfrm>
            <a:off x="628650" y="1137765"/>
            <a:ext cx="7886700" cy="5039198"/>
          </a:xfrm>
        </p:spPr>
        <p:txBody>
          <a:bodyPr>
            <a:normAutofit/>
          </a:bodyPr>
          <a:lstStyle/>
          <a:p>
            <a:pPr marL="0" indent="0">
              <a:buNone/>
            </a:pPr>
            <a:r>
              <a:rPr lang="en-US" dirty="0" smtClean="0">
                <a:solidFill>
                  <a:schemeClr val="accent6"/>
                </a:solidFill>
                <a:latin typeface="Avenir Book" charset="0"/>
                <a:ea typeface="Avenir Book" charset="0"/>
                <a:cs typeface="Avenir Book" charset="0"/>
              </a:rPr>
              <a:t>Welcome </a:t>
            </a:r>
          </a:p>
          <a:p>
            <a:pPr marL="0" indent="0">
              <a:buNone/>
            </a:pPr>
            <a:r>
              <a:rPr lang="en-US" dirty="0">
                <a:solidFill>
                  <a:schemeClr val="accent6"/>
                </a:solidFill>
                <a:latin typeface="Avenir Book" charset="0"/>
                <a:ea typeface="Avenir Book" charset="0"/>
                <a:cs typeface="Avenir Book" charset="0"/>
              </a:rPr>
              <a:t>Fundraising Recap</a:t>
            </a:r>
          </a:p>
          <a:p>
            <a:pPr marL="0" indent="0">
              <a:buNone/>
            </a:pPr>
            <a:r>
              <a:rPr lang="en-US" dirty="0">
                <a:solidFill>
                  <a:schemeClr val="accent6"/>
                </a:solidFill>
                <a:latin typeface="Avenir Book" charset="0"/>
                <a:ea typeface="Avenir Book" charset="0"/>
                <a:cs typeface="Avenir Book" charset="0"/>
              </a:rPr>
              <a:t>Treasurer’s Report</a:t>
            </a:r>
          </a:p>
          <a:p>
            <a:pPr marL="0" indent="0">
              <a:buNone/>
            </a:pPr>
            <a:r>
              <a:rPr lang="en-US" dirty="0" smtClean="0">
                <a:solidFill>
                  <a:schemeClr val="accent6"/>
                </a:solidFill>
                <a:latin typeface="Avenir Book" charset="0"/>
                <a:ea typeface="Avenir Book" charset="0"/>
                <a:cs typeface="Avenir Book" charset="0"/>
              </a:rPr>
              <a:t>Principal’s Update</a:t>
            </a:r>
          </a:p>
          <a:p>
            <a:pPr marL="0" indent="0">
              <a:buNone/>
            </a:pPr>
            <a:r>
              <a:rPr lang="en-US" dirty="0" smtClean="0">
                <a:solidFill>
                  <a:schemeClr val="accent6"/>
                </a:solidFill>
                <a:latin typeface="Avenir Book" charset="0"/>
                <a:ea typeface="Avenir Book" charset="0"/>
                <a:cs typeface="Avenir Book" charset="0"/>
              </a:rPr>
              <a:t>Upcoming Events &amp; Fundraisers</a:t>
            </a:r>
          </a:p>
          <a:p>
            <a:pPr marL="0" indent="0">
              <a:buNone/>
            </a:pPr>
            <a:r>
              <a:rPr lang="en-US" dirty="0">
                <a:solidFill>
                  <a:schemeClr val="accent6"/>
                </a:solidFill>
                <a:latin typeface="Avenir Book" charset="0"/>
                <a:ea typeface="Avenir Book" charset="0"/>
                <a:cs typeface="Avenir Book" charset="0"/>
              </a:rPr>
              <a:t>STEM Update</a:t>
            </a:r>
          </a:p>
          <a:p>
            <a:pPr marL="0" indent="0">
              <a:buNone/>
            </a:pPr>
            <a:r>
              <a:rPr lang="en-US" dirty="0" smtClean="0">
                <a:solidFill>
                  <a:schemeClr val="accent6"/>
                </a:solidFill>
                <a:latin typeface="Avenir Book" charset="0"/>
                <a:ea typeface="Avenir Book" charset="0"/>
                <a:cs typeface="Avenir Book" charset="0"/>
              </a:rPr>
              <a:t>Volunteer Opportunities</a:t>
            </a:r>
          </a:p>
          <a:p>
            <a:pPr marL="0" indent="0">
              <a:buNone/>
            </a:pPr>
            <a:r>
              <a:rPr lang="en-US" dirty="0" smtClean="0">
                <a:solidFill>
                  <a:schemeClr val="accent6"/>
                </a:solidFill>
                <a:latin typeface="Avenir Book" charset="0"/>
                <a:ea typeface="Avenir Book" charset="0"/>
                <a:cs typeface="Avenir Book" charset="0"/>
              </a:rPr>
              <a:t>Adjourn</a:t>
            </a:r>
          </a:p>
          <a:p>
            <a:pPr marL="457200" lvl="1" indent="0">
              <a:buNone/>
            </a:pPr>
            <a:endParaRPr lang="en-US" dirty="0" smtClean="0">
              <a:latin typeface="Avenir Book" charset="0"/>
              <a:ea typeface="Avenir Book" charset="0"/>
              <a:cs typeface="Avenir Book" charset="0"/>
            </a:endParaRPr>
          </a:p>
          <a:p>
            <a:pPr marL="457200" lvl="1" indent="0">
              <a:buNone/>
            </a:pPr>
            <a:endParaRPr lang="en-US" dirty="0" smtClean="0">
              <a:latin typeface="Avenir Book" charset="0"/>
              <a:ea typeface="Avenir Book" charset="0"/>
              <a:cs typeface="Avenir Book" charset="0"/>
            </a:endParaRPr>
          </a:p>
          <a:p>
            <a:pPr marL="0" indent="0">
              <a:buNone/>
            </a:pP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7237471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2139" y="1033673"/>
            <a:ext cx="6665844" cy="3008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0" y="0"/>
            <a:ext cx="7726017" cy="772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C00000"/>
                </a:solidFill>
                <a:latin typeface="Avenir Book" charset="0"/>
                <a:ea typeface="Avenir Book" charset="0"/>
                <a:cs typeface="Avenir Book" charset="0"/>
              </a:rPr>
              <a:t>Fundraising Recap – January </a:t>
            </a:r>
            <a:r>
              <a:rPr lang="en-US" sz="3200" b="1" smtClean="0">
                <a:solidFill>
                  <a:srgbClr val="C00000"/>
                </a:solidFill>
                <a:latin typeface="Avenir Book" charset="0"/>
                <a:ea typeface="Avenir Book" charset="0"/>
                <a:cs typeface="Avenir Book" charset="0"/>
              </a:rPr>
              <a:t>&amp; February</a:t>
            </a:r>
            <a:endParaRPr lang="en-US" b="1" dirty="0">
              <a:solidFill>
                <a:srgbClr val="C00000"/>
              </a:solidFill>
              <a:latin typeface="Avenir Book" charset="0"/>
              <a:ea typeface="Avenir Book" charset="0"/>
              <a:cs typeface="Avenir Book" charset="0"/>
            </a:endParaRPr>
          </a:p>
        </p:txBody>
      </p:sp>
      <p:sp>
        <p:nvSpPr>
          <p:cNvPr id="13" name="Title 1"/>
          <p:cNvSpPr txBox="1">
            <a:spLocks/>
          </p:cNvSpPr>
          <p:nvPr/>
        </p:nvSpPr>
        <p:spPr>
          <a:xfrm>
            <a:off x="106768" y="1076324"/>
            <a:ext cx="7886700" cy="22796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smtClean="0">
                <a:solidFill>
                  <a:srgbClr val="70AD47"/>
                </a:solidFill>
                <a:latin typeface="Avenir Book" charset="0"/>
                <a:ea typeface="Avenir Book" charset="0"/>
                <a:cs typeface="Avenir Book" charset="0"/>
              </a:rPr>
              <a:t>Silent Auction</a:t>
            </a:r>
          </a:p>
          <a:p>
            <a:pPr marL="285750" indent="-285750">
              <a:buFont typeface="Arial" charset="0"/>
              <a:buChar char="•"/>
            </a:pPr>
            <a:r>
              <a:rPr lang="en-US" sz="2000" b="1" dirty="0" smtClean="0">
                <a:latin typeface="Avenir Book" charset="0"/>
                <a:ea typeface="Avenir Book" charset="0"/>
                <a:cs typeface="Avenir Book" charset="0"/>
              </a:rPr>
              <a:t>$12,000</a:t>
            </a:r>
          </a:p>
          <a:p>
            <a:endParaRPr lang="en-US" sz="2000" b="1" dirty="0">
              <a:solidFill>
                <a:srgbClr val="C00000"/>
              </a:solidFill>
              <a:latin typeface="Avenir Book" charset="0"/>
              <a:ea typeface="Avenir Book" charset="0"/>
              <a:cs typeface="Avenir Book" charset="0"/>
            </a:endParaRPr>
          </a:p>
          <a:p>
            <a:r>
              <a:rPr lang="en-US" sz="2000" b="1" dirty="0" smtClean="0">
                <a:solidFill>
                  <a:srgbClr val="70AD47"/>
                </a:solidFill>
                <a:latin typeface="Avenir Book" charset="0"/>
                <a:ea typeface="Avenir Book" charset="0"/>
                <a:cs typeface="Avenir Book" charset="0"/>
              </a:rPr>
              <a:t>Rent a Chick</a:t>
            </a:r>
          </a:p>
          <a:p>
            <a:pPr marL="285750" indent="-285750">
              <a:buFont typeface="Arial" charset="0"/>
              <a:buChar char="•"/>
            </a:pPr>
            <a:r>
              <a:rPr lang="en-US" sz="2000" b="1" dirty="0" smtClean="0">
                <a:latin typeface="Avenir Book" charset="0"/>
                <a:ea typeface="Avenir Book" charset="0"/>
                <a:cs typeface="Avenir Book" charset="0"/>
              </a:rPr>
              <a:t>$590</a:t>
            </a:r>
          </a:p>
          <a:p>
            <a:pPr marL="285750" indent="-285750">
              <a:buFont typeface="Arial" charset="0"/>
              <a:buChar char="•"/>
            </a:pPr>
            <a:endParaRPr lang="en-US" sz="2000" b="1" dirty="0" smtClean="0">
              <a:latin typeface="Avenir Book" charset="0"/>
              <a:ea typeface="Avenir Book" charset="0"/>
              <a:cs typeface="Avenir Book" charset="0"/>
            </a:endParaRPr>
          </a:p>
          <a:p>
            <a:r>
              <a:rPr lang="en-US" sz="2000" b="1" dirty="0" smtClean="0">
                <a:solidFill>
                  <a:srgbClr val="70AD47"/>
                </a:solidFill>
                <a:latin typeface="Avenir Book" charset="0"/>
                <a:ea typeface="Avenir Book" charset="0"/>
                <a:cs typeface="Avenir Book" charset="0"/>
              </a:rPr>
              <a:t>Store Cards</a:t>
            </a:r>
            <a:endParaRPr lang="en-US" sz="2000" b="1" dirty="0">
              <a:solidFill>
                <a:srgbClr val="70AD47"/>
              </a:solidFill>
              <a:latin typeface="Avenir Book" charset="0"/>
              <a:ea typeface="Avenir Book" charset="0"/>
              <a:cs typeface="Avenir Book" charset="0"/>
            </a:endParaRPr>
          </a:p>
          <a:p>
            <a:pPr marL="285750" indent="-285750">
              <a:buFont typeface="Arial" charset="0"/>
              <a:buChar char="•"/>
            </a:pPr>
            <a:r>
              <a:rPr lang="en-US" sz="2000" b="1" dirty="0" smtClean="0">
                <a:latin typeface="Avenir Book" charset="0"/>
                <a:ea typeface="Avenir Book" charset="0"/>
                <a:cs typeface="Avenir Book" charset="0"/>
              </a:rPr>
              <a:t>$1294.67</a:t>
            </a:r>
          </a:p>
          <a:p>
            <a:pPr marL="285750" indent="-285750">
              <a:buFont typeface="Arial" charset="0"/>
              <a:buChar char="•"/>
            </a:pPr>
            <a:endParaRPr lang="en-US" sz="2000" b="1" dirty="0">
              <a:latin typeface="Avenir Book" charset="0"/>
              <a:ea typeface="Avenir Book" charset="0"/>
              <a:cs typeface="Avenir Book" charset="0"/>
            </a:endParaRPr>
          </a:p>
          <a:p>
            <a:r>
              <a:rPr lang="en-US" sz="2000" b="1" dirty="0" smtClean="0">
                <a:solidFill>
                  <a:srgbClr val="70AD47"/>
                </a:solidFill>
                <a:latin typeface="Avenir Book" charset="0"/>
                <a:ea typeface="Avenir Book" charset="0"/>
                <a:cs typeface="Avenir Book" charset="0"/>
              </a:rPr>
              <a:t>Spirit Wear</a:t>
            </a:r>
            <a:endParaRPr lang="en-US" sz="2000" b="1" dirty="0">
              <a:solidFill>
                <a:srgbClr val="70AD47"/>
              </a:solidFill>
              <a:latin typeface="Avenir Book" charset="0"/>
              <a:ea typeface="Avenir Book" charset="0"/>
              <a:cs typeface="Avenir Book" charset="0"/>
            </a:endParaRPr>
          </a:p>
          <a:p>
            <a:pPr marL="285750" indent="-285750">
              <a:buFont typeface="Arial" charset="0"/>
              <a:buChar char="•"/>
            </a:pPr>
            <a:r>
              <a:rPr lang="en-US" sz="2000" b="1" dirty="0" smtClean="0">
                <a:latin typeface="Avenir Book" charset="0"/>
                <a:ea typeface="Avenir Book" charset="0"/>
                <a:cs typeface="Avenir Book" charset="0"/>
              </a:rPr>
              <a:t>$423.99</a:t>
            </a:r>
          </a:p>
          <a:p>
            <a:pPr marL="285750" indent="-285750">
              <a:buFont typeface="Arial" charset="0"/>
              <a:buChar char="•"/>
            </a:pPr>
            <a:endParaRPr lang="en-US" sz="2000" b="1" dirty="0">
              <a:latin typeface="Avenir Book" charset="0"/>
              <a:ea typeface="Avenir Book" charset="0"/>
              <a:cs typeface="Avenir Book" charset="0"/>
            </a:endParaRPr>
          </a:p>
          <a:p>
            <a:r>
              <a:rPr lang="en-US" sz="2000" b="1" dirty="0" smtClean="0">
                <a:solidFill>
                  <a:srgbClr val="70AD47"/>
                </a:solidFill>
                <a:latin typeface="Avenir Book" charset="0"/>
                <a:ea typeface="Avenir Book" charset="0"/>
                <a:cs typeface="Avenir Book" charset="0"/>
              </a:rPr>
              <a:t>Basketball Game</a:t>
            </a:r>
            <a:endParaRPr lang="en-US" sz="2000" b="1" dirty="0">
              <a:solidFill>
                <a:srgbClr val="70AD47"/>
              </a:solidFill>
              <a:latin typeface="Avenir Book" charset="0"/>
              <a:ea typeface="Avenir Book" charset="0"/>
              <a:cs typeface="Avenir Book" charset="0"/>
            </a:endParaRPr>
          </a:p>
          <a:p>
            <a:pPr marL="285750" indent="-285750">
              <a:buFont typeface="Arial" charset="0"/>
              <a:buChar char="•"/>
            </a:pPr>
            <a:r>
              <a:rPr lang="en-US" sz="2000" b="1" dirty="0" smtClean="0">
                <a:latin typeface="Avenir Book" charset="0"/>
                <a:ea typeface="Avenir Book" charset="0"/>
                <a:cs typeface="Avenir Book" charset="0"/>
              </a:rPr>
              <a:t>$920.40</a:t>
            </a:r>
            <a:endParaRPr lang="en-US" sz="2000" b="1" dirty="0">
              <a:latin typeface="Avenir Book" charset="0"/>
              <a:ea typeface="Avenir Book" charset="0"/>
              <a:cs typeface="Avenir Book" charset="0"/>
            </a:endParaRPr>
          </a:p>
          <a:p>
            <a:pPr marL="285750" indent="-285750">
              <a:buFont typeface="Arial" charset="0"/>
              <a:buChar char="•"/>
            </a:pPr>
            <a:endParaRPr lang="en-US" sz="2000" b="1" dirty="0" smtClean="0">
              <a:latin typeface="Avenir Book" charset="0"/>
              <a:ea typeface="Avenir Book" charset="0"/>
              <a:cs typeface="Avenir Book" charset="0"/>
            </a:endParaRPr>
          </a:p>
          <a:p>
            <a:pPr marL="285750" indent="-285750">
              <a:buFont typeface="Arial" charset="0"/>
              <a:buChar char="•"/>
            </a:pPr>
            <a:endParaRPr lang="en-US" sz="2000" b="1" dirty="0">
              <a:latin typeface="Avenir Book" charset="0"/>
              <a:ea typeface="Avenir Book" charset="0"/>
              <a:cs typeface="Avenir Book" charset="0"/>
            </a:endParaRPr>
          </a:p>
          <a:p>
            <a:pPr marL="285750" indent="-285750">
              <a:buFont typeface="Arial" charset="0"/>
              <a:buChar char="•"/>
            </a:pPr>
            <a:endParaRPr lang="en-US" sz="2000" b="1" dirty="0" smtClean="0">
              <a:latin typeface="Avenir Book" charset="0"/>
              <a:ea typeface="Avenir Book" charset="0"/>
              <a:cs typeface="Avenir Book" charset="0"/>
            </a:endParaRPr>
          </a:p>
          <a:p>
            <a:pPr marL="285750" indent="-285750">
              <a:buFont typeface="Arial" charset="0"/>
              <a:buChar char="•"/>
            </a:pPr>
            <a:endParaRPr lang="en-US" sz="2000" b="1" dirty="0">
              <a:latin typeface="Avenir Book" charset="0"/>
              <a:ea typeface="Avenir Book" charset="0"/>
              <a:cs typeface="Avenir Book" charset="0"/>
            </a:endParaRPr>
          </a:p>
          <a:p>
            <a:pPr marL="285750" indent="-285750">
              <a:buFont typeface="Arial" charset="0"/>
              <a:buChar char="•"/>
            </a:pPr>
            <a:endParaRPr lang="en-US" sz="2000" b="1" dirty="0">
              <a:latin typeface="Avenir Book" charset="0"/>
              <a:ea typeface="Avenir Book" charset="0"/>
              <a:cs typeface="Avenir Book" charset="0"/>
            </a:endParaRPr>
          </a:p>
          <a:p>
            <a:endParaRPr lang="en-US" sz="2000" b="1" dirty="0">
              <a:solidFill>
                <a:srgbClr val="C00000"/>
              </a:solidFill>
              <a:latin typeface="Avenir Book" charset="0"/>
              <a:ea typeface="Avenir Book" charset="0"/>
              <a:cs typeface="Avenir Book" charset="0"/>
            </a:endParaRPr>
          </a:p>
        </p:txBody>
      </p:sp>
      <p:sp>
        <p:nvSpPr>
          <p:cNvPr id="3" name="TextBox 2"/>
          <p:cNvSpPr txBox="1"/>
          <p:nvPr/>
        </p:nvSpPr>
        <p:spPr>
          <a:xfrm>
            <a:off x="2433776" y="1338880"/>
            <a:ext cx="1589416" cy="2308324"/>
          </a:xfrm>
          <a:prstGeom prst="rect">
            <a:avLst/>
          </a:prstGeom>
          <a:noFill/>
        </p:spPr>
        <p:txBody>
          <a:bodyPr wrap="square" rtlCol="0">
            <a:spAutoFit/>
          </a:bodyPr>
          <a:lstStyle/>
          <a:p>
            <a:r>
              <a:rPr lang="en-US" sz="1600" dirty="0" smtClean="0">
                <a:solidFill>
                  <a:schemeClr val="bg1"/>
                </a:solidFill>
              </a:rPr>
              <a:t>Candy </a:t>
            </a:r>
            <a:r>
              <a:rPr lang="en-US" sz="1600" dirty="0" err="1">
                <a:solidFill>
                  <a:schemeClr val="bg1"/>
                </a:solidFill>
              </a:rPr>
              <a:t>Andreoni</a:t>
            </a:r>
            <a:r>
              <a:rPr lang="en-US" sz="1600" dirty="0">
                <a:solidFill>
                  <a:schemeClr val="bg1"/>
                </a:solidFill>
              </a:rPr>
              <a:t/>
            </a:r>
            <a:br>
              <a:rPr lang="en-US" sz="1600" dirty="0">
                <a:solidFill>
                  <a:schemeClr val="bg1"/>
                </a:solidFill>
              </a:rPr>
            </a:br>
            <a:r>
              <a:rPr lang="en-US" sz="1600" dirty="0">
                <a:solidFill>
                  <a:schemeClr val="bg1"/>
                </a:solidFill>
              </a:rPr>
              <a:t>Nisha Azad</a:t>
            </a:r>
            <a:br>
              <a:rPr lang="en-US" sz="1600" dirty="0">
                <a:solidFill>
                  <a:schemeClr val="bg1"/>
                </a:solidFill>
              </a:rPr>
            </a:br>
            <a:r>
              <a:rPr lang="en-US" sz="1600" dirty="0">
                <a:solidFill>
                  <a:schemeClr val="bg1"/>
                </a:solidFill>
              </a:rPr>
              <a:t>Angela </a:t>
            </a:r>
            <a:r>
              <a:rPr lang="en-US" sz="1600" dirty="0" err="1">
                <a:solidFill>
                  <a:schemeClr val="bg1"/>
                </a:solidFill>
              </a:rPr>
              <a:t>Barnitz</a:t>
            </a:r>
            <a:r>
              <a:rPr lang="en-US" sz="1600" dirty="0">
                <a:solidFill>
                  <a:schemeClr val="bg1"/>
                </a:solidFill>
              </a:rPr>
              <a:t/>
            </a:r>
            <a:br>
              <a:rPr lang="en-US" sz="1600" dirty="0">
                <a:solidFill>
                  <a:schemeClr val="bg1"/>
                </a:solidFill>
              </a:rPr>
            </a:br>
            <a:r>
              <a:rPr lang="en-US" sz="1600" dirty="0">
                <a:solidFill>
                  <a:schemeClr val="bg1"/>
                </a:solidFill>
              </a:rPr>
              <a:t>Anissa Beltran</a:t>
            </a:r>
            <a:br>
              <a:rPr lang="en-US" sz="1600" dirty="0">
                <a:solidFill>
                  <a:schemeClr val="bg1"/>
                </a:solidFill>
              </a:rPr>
            </a:br>
            <a:r>
              <a:rPr lang="en-US" sz="1600" dirty="0">
                <a:solidFill>
                  <a:schemeClr val="bg1"/>
                </a:solidFill>
              </a:rPr>
              <a:t>Ginger Brennan</a:t>
            </a:r>
            <a:br>
              <a:rPr lang="en-US" sz="1600" dirty="0">
                <a:solidFill>
                  <a:schemeClr val="bg1"/>
                </a:solidFill>
              </a:rPr>
            </a:br>
            <a:r>
              <a:rPr lang="en-US" sz="1600" dirty="0">
                <a:solidFill>
                  <a:schemeClr val="bg1"/>
                </a:solidFill>
              </a:rPr>
              <a:t>Gala </a:t>
            </a:r>
            <a:r>
              <a:rPr lang="en-US" sz="1600" dirty="0" err="1">
                <a:solidFill>
                  <a:schemeClr val="bg1"/>
                </a:solidFill>
              </a:rPr>
              <a:t>Creedan</a:t>
            </a:r>
            <a:r>
              <a:rPr lang="en-US" sz="1600" dirty="0">
                <a:solidFill>
                  <a:schemeClr val="bg1"/>
                </a:solidFill>
              </a:rPr>
              <a:t/>
            </a:r>
            <a:br>
              <a:rPr lang="en-US" sz="1600" dirty="0">
                <a:solidFill>
                  <a:schemeClr val="bg1"/>
                </a:solidFill>
              </a:rPr>
            </a:br>
            <a:r>
              <a:rPr lang="en-US" sz="1600" dirty="0">
                <a:solidFill>
                  <a:schemeClr val="bg1"/>
                </a:solidFill>
              </a:rPr>
              <a:t>Penny Crouse</a:t>
            </a:r>
            <a:br>
              <a:rPr lang="en-US" sz="1600" dirty="0">
                <a:solidFill>
                  <a:schemeClr val="bg1"/>
                </a:solidFill>
              </a:rPr>
            </a:br>
            <a:r>
              <a:rPr lang="en-US" sz="1600" dirty="0">
                <a:solidFill>
                  <a:schemeClr val="bg1"/>
                </a:solidFill>
              </a:rPr>
              <a:t>Joy </a:t>
            </a:r>
            <a:r>
              <a:rPr lang="en-US" sz="1600" dirty="0" err="1">
                <a:solidFill>
                  <a:schemeClr val="bg1"/>
                </a:solidFill>
              </a:rPr>
              <a:t>Devost</a:t>
            </a:r>
            <a:r>
              <a:rPr lang="en-US" sz="1600" dirty="0">
                <a:solidFill>
                  <a:schemeClr val="bg1"/>
                </a:solidFill>
              </a:rPr>
              <a:t/>
            </a:r>
            <a:br>
              <a:rPr lang="en-US" sz="1600" dirty="0">
                <a:solidFill>
                  <a:schemeClr val="bg1"/>
                </a:solidFill>
              </a:rPr>
            </a:br>
            <a:r>
              <a:rPr lang="en-US" sz="1600" dirty="0" err="1">
                <a:solidFill>
                  <a:schemeClr val="bg1"/>
                </a:solidFill>
              </a:rPr>
              <a:t>Thi</a:t>
            </a:r>
            <a:r>
              <a:rPr lang="en-US" sz="1600" dirty="0">
                <a:solidFill>
                  <a:schemeClr val="bg1"/>
                </a:solidFill>
              </a:rPr>
              <a:t> </a:t>
            </a:r>
            <a:r>
              <a:rPr lang="en-US" sz="1600" dirty="0" err="1" smtClean="0">
                <a:solidFill>
                  <a:schemeClr val="bg1"/>
                </a:solidFill>
              </a:rPr>
              <a:t>Ewell</a:t>
            </a:r>
            <a:endParaRPr lang="en-US" sz="1600" dirty="0">
              <a:solidFill>
                <a:schemeClr val="bg1"/>
              </a:solidFill>
            </a:endParaRPr>
          </a:p>
        </p:txBody>
      </p:sp>
      <p:sp>
        <p:nvSpPr>
          <p:cNvPr id="2" name="Rectangle 1"/>
          <p:cNvSpPr/>
          <p:nvPr/>
        </p:nvSpPr>
        <p:spPr>
          <a:xfrm>
            <a:off x="4050118" y="1338880"/>
            <a:ext cx="1441967" cy="2554545"/>
          </a:xfrm>
          <a:prstGeom prst="rect">
            <a:avLst/>
          </a:prstGeom>
        </p:spPr>
        <p:txBody>
          <a:bodyPr wrap="square">
            <a:spAutoFit/>
          </a:bodyPr>
          <a:lstStyle/>
          <a:p>
            <a:r>
              <a:rPr lang="en-US" sz="1600" dirty="0">
                <a:solidFill>
                  <a:schemeClr val="bg1"/>
                </a:solidFill>
              </a:rPr>
              <a:t>Laura </a:t>
            </a:r>
            <a:r>
              <a:rPr lang="en-US" sz="1600" dirty="0" err="1">
                <a:solidFill>
                  <a:schemeClr val="bg1"/>
                </a:solidFill>
              </a:rPr>
              <a:t>Ganley</a:t>
            </a:r>
            <a:r>
              <a:rPr lang="en-US" sz="1600" dirty="0">
                <a:solidFill>
                  <a:schemeClr val="bg1"/>
                </a:solidFill>
              </a:rPr>
              <a:t/>
            </a:r>
            <a:br>
              <a:rPr lang="en-US" sz="1600" dirty="0">
                <a:solidFill>
                  <a:schemeClr val="bg1"/>
                </a:solidFill>
              </a:rPr>
            </a:br>
            <a:r>
              <a:rPr lang="en-US" sz="1600" dirty="0">
                <a:solidFill>
                  <a:schemeClr val="bg1"/>
                </a:solidFill>
              </a:rPr>
              <a:t>Sherry Godden</a:t>
            </a:r>
            <a:br>
              <a:rPr lang="en-US" sz="1600" dirty="0">
                <a:solidFill>
                  <a:schemeClr val="bg1"/>
                </a:solidFill>
              </a:rPr>
            </a:br>
            <a:r>
              <a:rPr lang="en-US" sz="1600" dirty="0">
                <a:solidFill>
                  <a:schemeClr val="bg1"/>
                </a:solidFill>
              </a:rPr>
              <a:t>Jon Gonzalez</a:t>
            </a:r>
            <a:br>
              <a:rPr lang="en-US" sz="1600" dirty="0">
                <a:solidFill>
                  <a:schemeClr val="bg1"/>
                </a:solidFill>
              </a:rPr>
            </a:br>
            <a:r>
              <a:rPr lang="en-US" sz="1600" dirty="0">
                <a:solidFill>
                  <a:schemeClr val="bg1"/>
                </a:solidFill>
              </a:rPr>
              <a:t>Charis Good </a:t>
            </a:r>
            <a:endParaRPr lang="en-US" sz="1600" dirty="0" smtClean="0">
              <a:solidFill>
                <a:schemeClr val="bg1"/>
              </a:solidFill>
            </a:endParaRPr>
          </a:p>
          <a:p>
            <a:r>
              <a:rPr lang="en-US" sz="1600" dirty="0" smtClean="0">
                <a:solidFill>
                  <a:schemeClr val="bg1"/>
                </a:solidFill>
              </a:rPr>
              <a:t>Julia </a:t>
            </a:r>
            <a:r>
              <a:rPr lang="en-US" sz="1600" dirty="0">
                <a:solidFill>
                  <a:schemeClr val="bg1"/>
                </a:solidFill>
              </a:rPr>
              <a:t>Jewett</a:t>
            </a:r>
            <a:br>
              <a:rPr lang="en-US" sz="1600" dirty="0">
                <a:solidFill>
                  <a:schemeClr val="bg1"/>
                </a:solidFill>
              </a:rPr>
            </a:br>
            <a:r>
              <a:rPr lang="en-US" sz="1600" dirty="0">
                <a:solidFill>
                  <a:schemeClr val="bg1"/>
                </a:solidFill>
              </a:rPr>
              <a:t>Kim Keener</a:t>
            </a:r>
            <a:br>
              <a:rPr lang="en-US" sz="1600" dirty="0">
                <a:solidFill>
                  <a:schemeClr val="bg1"/>
                </a:solidFill>
              </a:rPr>
            </a:br>
            <a:r>
              <a:rPr lang="en-US" sz="1600" dirty="0">
                <a:solidFill>
                  <a:schemeClr val="bg1"/>
                </a:solidFill>
              </a:rPr>
              <a:t>Megan Lamb </a:t>
            </a:r>
            <a:endParaRPr lang="en-US" sz="1600" dirty="0" smtClean="0">
              <a:solidFill>
                <a:schemeClr val="bg1"/>
              </a:solidFill>
            </a:endParaRPr>
          </a:p>
          <a:p>
            <a:r>
              <a:rPr lang="en-US" sz="1600" dirty="0" smtClean="0">
                <a:solidFill>
                  <a:schemeClr val="bg1"/>
                </a:solidFill>
              </a:rPr>
              <a:t>Amber </a:t>
            </a:r>
            <a:r>
              <a:rPr lang="en-US" sz="1600" dirty="0" err="1">
                <a:solidFill>
                  <a:schemeClr val="bg1"/>
                </a:solidFill>
              </a:rPr>
              <a:t>Lipple</a:t>
            </a:r>
            <a:r>
              <a:rPr lang="en-US" sz="1600" dirty="0">
                <a:solidFill>
                  <a:schemeClr val="bg1"/>
                </a:solidFill>
              </a:rPr>
              <a:t/>
            </a:r>
            <a:br>
              <a:rPr lang="en-US" sz="1600" dirty="0">
                <a:solidFill>
                  <a:schemeClr val="bg1"/>
                </a:solidFill>
              </a:rPr>
            </a:br>
            <a:r>
              <a:rPr lang="en-US" sz="1600" dirty="0">
                <a:solidFill>
                  <a:schemeClr val="bg1"/>
                </a:solidFill>
              </a:rPr>
              <a:t>Michelle Lucas</a:t>
            </a:r>
            <a:br>
              <a:rPr lang="en-US" sz="1600" dirty="0">
                <a:solidFill>
                  <a:schemeClr val="bg1"/>
                </a:solidFill>
              </a:rPr>
            </a:br>
            <a:endParaRPr lang="en-US" sz="1600" dirty="0">
              <a:solidFill>
                <a:schemeClr val="bg1"/>
              </a:solidFill>
            </a:endParaRPr>
          </a:p>
        </p:txBody>
      </p:sp>
      <p:sp>
        <p:nvSpPr>
          <p:cNvPr id="4" name="Rectangle 3"/>
          <p:cNvSpPr/>
          <p:nvPr/>
        </p:nvSpPr>
        <p:spPr>
          <a:xfrm>
            <a:off x="7266197" y="1338880"/>
            <a:ext cx="3006550" cy="2308324"/>
          </a:xfrm>
          <a:prstGeom prst="rect">
            <a:avLst/>
          </a:prstGeom>
        </p:spPr>
        <p:txBody>
          <a:bodyPr wrap="square">
            <a:spAutoFit/>
          </a:bodyPr>
          <a:lstStyle/>
          <a:p>
            <a:r>
              <a:rPr lang="en-US" sz="1600" dirty="0" smtClean="0">
                <a:solidFill>
                  <a:schemeClr val="bg1"/>
                </a:solidFill>
              </a:rPr>
              <a:t>Lisa </a:t>
            </a:r>
            <a:r>
              <a:rPr lang="en-US" sz="1600" dirty="0">
                <a:solidFill>
                  <a:schemeClr val="bg1"/>
                </a:solidFill>
              </a:rPr>
              <a:t>Rohr</a:t>
            </a:r>
            <a:br>
              <a:rPr lang="en-US" sz="1600" dirty="0">
                <a:solidFill>
                  <a:schemeClr val="bg1"/>
                </a:solidFill>
              </a:rPr>
            </a:br>
            <a:r>
              <a:rPr lang="en-US" sz="1600" dirty="0">
                <a:solidFill>
                  <a:schemeClr val="bg1"/>
                </a:solidFill>
              </a:rPr>
              <a:t>Lara Scanlon</a:t>
            </a:r>
            <a:br>
              <a:rPr lang="en-US" sz="1600" dirty="0">
                <a:solidFill>
                  <a:schemeClr val="bg1"/>
                </a:solidFill>
              </a:rPr>
            </a:br>
            <a:r>
              <a:rPr lang="en-US" sz="1600" dirty="0">
                <a:solidFill>
                  <a:schemeClr val="bg1"/>
                </a:solidFill>
              </a:rPr>
              <a:t>Siddhi Shah</a:t>
            </a:r>
            <a:br>
              <a:rPr lang="en-US" sz="1600" dirty="0">
                <a:solidFill>
                  <a:schemeClr val="bg1"/>
                </a:solidFill>
              </a:rPr>
            </a:br>
            <a:r>
              <a:rPr lang="en-US" sz="1600" dirty="0">
                <a:solidFill>
                  <a:schemeClr val="bg1"/>
                </a:solidFill>
              </a:rPr>
              <a:t>Lauren Stevenson</a:t>
            </a:r>
            <a:br>
              <a:rPr lang="en-US" sz="1600" dirty="0">
                <a:solidFill>
                  <a:schemeClr val="bg1"/>
                </a:solidFill>
              </a:rPr>
            </a:br>
            <a:r>
              <a:rPr lang="en-US" sz="1600" dirty="0">
                <a:solidFill>
                  <a:schemeClr val="bg1"/>
                </a:solidFill>
              </a:rPr>
              <a:t>David Stewart</a:t>
            </a:r>
            <a:br>
              <a:rPr lang="en-US" sz="1600" dirty="0">
                <a:solidFill>
                  <a:schemeClr val="bg1"/>
                </a:solidFill>
              </a:rPr>
            </a:br>
            <a:r>
              <a:rPr lang="en-US" sz="1600" dirty="0">
                <a:solidFill>
                  <a:schemeClr val="bg1"/>
                </a:solidFill>
              </a:rPr>
              <a:t>Meredith Taylor</a:t>
            </a:r>
            <a:br>
              <a:rPr lang="en-US" sz="1600" dirty="0">
                <a:solidFill>
                  <a:schemeClr val="bg1"/>
                </a:solidFill>
              </a:rPr>
            </a:br>
            <a:r>
              <a:rPr lang="en-US" sz="1600" dirty="0">
                <a:solidFill>
                  <a:schemeClr val="bg1"/>
                </a:solidFill>
              </a:rPr>
              <a:t>Sarah </a:t>
            </a:r>
            <a:r>
              <a:rPr lang="en-US" sz="1600" dirty="0" err="1">
                <a:solidFill>
                  <a:schemeClr val="bg1"/>
                </a:solidFill>
              </a:rPr>
              <a:t>Trinen</a:t>
            </a:r>
            <a:r>
              <a:rPr lang="en-US" sz="1600" dirty="0">
                <a:solidFill>
                  <a:schemeClr val="bg1"/>
                </a:solidFill>
              </a:rPr>
              <a:t/>
            </a:r>
            <a:br>
              <a:rPr lang="en-US" sz="1600" dirty="0">
                <a:solidFill>
                  <a:schemeClr val="bg1"/>
                </a:solidFill>
              </a:rPr>
            </a:br>
            <a:r>
              <a:rPr lang="en-US" sz="1600" dirty="0">
                <a:solidFill>
                  <a:schemeClr val="bg1"/>
                </a:solidFill>
              </a:rPr>
              <a:t>Dana </a:t>
            </a:r>
            <a:r>
              <a:rPr lang="en-US" sz="1600" dirty="0" err="1">
                <a:solidFill>
                  <a:schemeClr val="bg1"/>
                </a:solidFill>
              </a:rPr>
              <a:t>Trombly</a:t>
            </a:r>
            <a:r>
              <a:rPr lang="en-US" sz="1600" dirty="0">
                <a:solidFill>
                  <a:schemeClr val="bg1"/>
                </a:solidFill>
              </a:rPr>
              <a:t/>
            </a:r>
            <a:br>
              <a:rPr lang="en-US" sz="1600" dirty="0">
                <a:solidFill>
                  <a:schemeClr val="bg1"/>
                </a:solidFill>
              </a:rPr>
            </a:br>
            <a:r>
              <a:rPr lang="en-US" sz="1600" dirty="0">
                <a:solidFill>
                  <a:schemeClr val="bg1"/>
                </a:solidFill>
              </a:rPr>
              <a:t>Amber </a:t>
            </a:r>
            <a:r>
              <a:rPr lang="en-US" sz="1600" dirty="0" err="1" smtClean="0">
                <a:solidFill>
                  <a:schemeClr val="bg1"/>
                </a:solidFill>
              </a:rPr>
              <a:t>Vitela</a:t>
            </a:r>
            <a:endParaRPr lang="en-US" sz="1600" dirty="0">
              <a:solidFill>
                <a:schemeClr val="bg1"/>
              </a:solidFill>
            </a:endParaRPr>
          </a:p>
        </p:txBody>
      </p:sp>
      <p:sp>
        <p:nvSpPr>
          <p:cNvPr id="6" name="TextBox 5"/>
          <p:cNvSpPr txBox="1"/>
          <p:nvPr/>
        </p:nvSpPr>
        <p:spPr>
          <a:xfrm>
            <a:off x="2372139" y="1006021"/>
            <a:ext cx="1413657" cy="400110"/>
          </a:xfrm>
          <a:prstGeom prst="rect">
            <a:avLst/>
          </a:prstGeom>
          <a:noFill/>
        </p:spPr>
        <p:txBody>
          <a:bodyPr wrap="none" rtlCol="0">
            <a:spAutoFit/>
          </a:bodyPr>
          <a:lstStyle/>
          <a:p>
            <a:r>
              <a:rPr lang="en-US" sz="2000" b="1" dirty="0" smtClean="0">
                <a:solidFill>
                  <a:schemeClr val="bg1"/>
                </a:solidFill>
              </a:rPr>
              <a:t>Family Gala</a:t>
            </a:r>
            <a:endParaRPr lang="en-US" sz="2000" b="1" dirty="0">
              <a:solidFill>
                <a:schemeClr val="bg1"/>
              </a:solidFill>
            </a:endParaRPr>
          </a:p>
        </p:txBody>
      </p:sp>
      <p:sp>
        <p:nvSpPr>
          <p:cNvPr id="7" name="TextBox 6"/>
          <p:cNvSpPr txBox="1"/>
          <p:nvPr/>
        </p:nvSpPr>
        <p:spPr>
          <a:xfrm>
            <a:off x="3193630" y="552720"/>
            <a:ext cx="5645713" cy="461665"/>
          </a:xfrm>
          <a:prstGeom prst="rect">
            <a:avLst/>
          </a:prstGeom>
          <a:noFill/>
        </p:spPr>
        <p:txBody>
          <a:bodyPr wrap="none" rtlCol="0">
            <a:spAutoFit/>
          </a:bodyPr>
          <a:lstStyle/>
          <a:p>
            <a:r>
              <a:rPr lang="en-US" sz="2400" b="1" dirty="0" smtClean="0"/>
              <a:t>Thank you to all our wonderful volunteers!</a:t>
            </a:r>
            <a:endParaRPr lang="en-US" sz="2400" b="1" dirty="0"/>
          </a:p>
        </p:txBody>
      </p:sp>
      <p:sp>
        <p:nvSpPr>
          <p:cNvPr id="8" name="Rectangle 7"/>
          <p:cNvSpPr/>
          <p:nvPr/>
        </p:nvSpPr>
        <p:spPr>
          <a:xfrm>
            <a:off x="2372138" y="4132558"/>
            <a:ext cx="6665845" cy="25862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372138" y="4109709"/>
            <a:ext cx="1966757" cy="400110"/>
          </a:xfrm>
          <a:prstGeom prst="rect">
            <a:avLst/>
          </a:prstGeom>
          <a:noFill/>
        </p:spPr>
        <p:txBody>
          <a:bodyPr wrap="none" rtlCol="0">
            <a:spAutoFit/>
          </a:bodyPr>
          <a:lstStyle/>
          <a:p>
            <a:r>
              <a:rPr lang="en-US" sz="2000" b="1" dirty="0" smtClean="0">
                <a:solidFill>
                  <a:schemeClr val="bg1"/>
                </a:solidFill>
              </a:rPr>
              <a:t>Basketball Game</a:t>
            </a:r>
            <a:endParaRPr lang="en-US" sz="2000" b="1" dirty="0">
              <a:solidFill>
                <a:schemeClr val="bg1"/>
              </a:solidFill>
            </a:endParaRPr>
          </a:p>
        </p:txBody>
      </p:sp>
      <p:sp>
        <p:nvSpPr>
          <p:cNvPr id="14" name="TextBox 13"/>
          <p:cNvSpPr txBox="1"/>
          <p:nvPr/>
        </p:nvSpPr>
        <p:spPr>
          <a:xfrm>
            <a:off x="2433776" y="4417055"/>
            <a:ext cx="1944379" cy="2308324"/>
          </a:xfrm>
          <a:prstGeom prst="rect">
            <a:avLst/>
          </a:prstGeom>
          <a:noFill/>
        </p:spPr>
        <p:txBody>
          <a:bodyPr wrap="square" rtlCol="0">
            <a:spAutoFit/>
          </a:bodyPr>
          <a:lstStyle/>
          <a:p>
            <a:r>
              <a:rPr lang="en-US" sz="1600" dirty="0" smtClean="0">
                <a:solidFill>
                  <a:schemeClr val="bg1"/>
                </a:solidFill>
              </a:rPr>
              <a:t>Candy </a:t>
            </a:r>
            <a:r>
              <a:rPr lang="en-US" sz="1600" dirty="0" err="1">
                <a:solidFill>
                  <a:schemeClr val="bg1"/>
                </a:solidFill>
              </a:rPr>
              <a:t>Andreoni</a:t>
            </a:r>
            <a:r>
              <a:rPr lang="en-US" sz="1600" dirty="0">
                <a:solidFill>
                  <a:schemeClr val="bg1"/>
                </a:solidFill>
              </a:rPr>
              <a:t/>
            </a:r>
            <a:br>
              <a:rPr lang="en-US" sz="1600" dirty="0">
                <a:solidFill>
                  <a:schemeClr val="bg1"/>
                </a:solidFill>
              </a:rPr>
            </a:br>
            <a:r>
              <a:rPr lang="en-US" sz="1600" dirty="0" smtClean="0">
                <a:solidFill>
                  <a:schemeClr val="bg1"/>
                </a:solidFill>
              </a:rPr>
              <a:t>Angela </a:t>
            </a:r>
            <a:r>
              <a:rPr lang="en-US" sz="1600" dirty="0" err="1" smtClean="0">
                <a:solidFill>
                  <a:schemeClr val="bg1"/>
                </a:solidFill>
              </a:rPr>
              <a:t>Barnitz</a:t>
            </a:r>
            <a:endParaRPr lang="en-US" sz="1600" dirty="0" smtClean="0">
              <a:solidFill>
                <a:schemeClr val="bg1"/>
              </a:solidFill>
            </a:endParaRPr>
          </a:p>
          <a:p>
            <a:r>
              <a:rPr lang="en-US" sz="1600" dirty="0" smtClean="0">
                <a:solidFill>
                  <a:schemeClr val="bg1"/>
                </a:solidFill>
              </a:rPr>
              <a:t>Jackie </a:t>
            </a:r>
            <a:r>
              <a:rPr lang="en-US" sz="1600" dirty="0" err="1" smtClean="0">
                <a:solidFill>
                  <a:schemeClr val="bg1"/>
                </a:solidFill>
              </a:rPr>
              <a:t>Bhadange</a:t>
            </a:r>
            <a:endParaRPr lang="en-US" sz="1600" dirty="0" smtClean="0">
              <a:solidFill>
                <a:schemeClr val="bg1"/>
              </a:solidFill>
            </a:endParaRPr>
          </a:p>
          <a:p>
            <a:r>
              <a:rPr lang="en-US" sz="1600" dirty="0" err="1" smtClean="0">
                <a:solidFill>
                  <a:schemeClr val="bg1"/>
                </a:solidFill>
              </a:rPr>
              <a:t>Geetanjali</a:t>
            </a:r>
            <a:r>
              <a:rPr lang="en-US" sz="1600" dirty="0" smtClean="0">
                <a:solidFill>
                  <a:schemeClr val="bg1"/>
                </a:solidFill>
              </a:rPr>
              <a:t> </a:t>
            </a:r>
            <a:r>
              <a:rPr lang="en-US" sz="1600" dirty="0" err="1" smtClean="0">
                <a:solidFill>
                  <a:schemeClr val="bg1"/>
                </a:solidFill>
              </a:rPr>
              <a:t>Bhalerao</a:t>
            </a:r>
            <a:endParaRPr lang="en-US" sz="1600" dirty="0" smtClean="0">
              <a:solidFill>
                <a:schemeClr val="bg1"/>
              </a:solidFill>
            </a:endParaRPr>
          </a:p>
          <a:p>
            <a:r>
              <a:rPr lang="en-US" sz="1600" dirty="0" smtClean="0">
                <a:solidFill>
                  <a:schemeClr val="bg1"/>
                </a:solidFill>
              </a:rPr>
              <a:t>Mira Bhatia</a:t>
            </a:r>
          </a:p>
          <a:p>
            <a:r>
              <a:rPr lang="en-US" sz="1600" dirty="0" err="1" smtClean="0">
                <a:solidFill>
                  <a:schemeClr val="bg1"/>
                </a:solidFill>
              </a:rPr>
              <a:t>Bindu</a:t>
            </a:r>
            <a:r>
              <a:rPr lang="en-US" sz="1600" dirty="0" smtClean="0">
                <a:solidFill>
                  <a:schemeClr val="bg1"/>
                </a:solidFill>
              </a:rPr>
              <a:t> </a:t>
            </a:r>
            <a:r>
              <a:rPr lang="en-US" sz="1600" dirty="0" err="1" smtClean="0">
                <a:solidFill>
                  <a:schemeClr val="bg1"/>
                </a:solidFill>
              </a:rPr>
              <a:t>Bollu</a:t>
            </a:r>
            <a:r>
              <a:rPr lang="en-US" sz="1600" dirty="0">
                <a:solidFill>
                  <a:schemeClr val="bg1"/>
                </a:solidFill>
              </a:rPr>
              <a:t/>
            </a:r>
            <a:br>
              <a:rPr lang="en-US" sz="1600" dirty="0">
                <a:solidFill>
                  <a:schemeClr val="bg1"/>
                </a:solidFill>
              </a:rPr>
            </a:br>
            <a:r>
              <a:rPr lang="en-US" sz="1600" dirty="0">
                <a:solidFill>
                  <a:schemeClr val="bg1"/>
                </a:solidFill>
              </a:rPr>
              <a:t>Ginger </a:t>
            </a:r>
            <a:r>
              <a:rPr lang="en-US" sz="1600" dirty="0" smtClean="0">
                <a:solidFill>
                  <a:schemeClr val="bg1"/>
                </a:solidFill>
              </a:rPr>
              <a:t>Brennan</a:t>
            </a:r>
          </a:p>
          <a:p>
            <a:r>
              <a:rPr lang="en-US" sz="1600" dirty="0" smtClean="0">
                <a:solidFill>
                  <a:schemeClr val="bg1"/>
                </a:solidFill>
              </a:rPr>
              <a:t>Lisa Clark</a:t>
            </a:r>
          </a:p>
          <a:p>
            <a:r>
              <a:rPr lang="en-US" sz="1600" dirty="0">
                <a:solidFill>
                  <a:schemeClr val="bg1"/>
                </a:solidFill>
              </a:rPr>
              <a:t>Kellen </a:t>
            </a:r>
            <a:r>
              <a:rPr lang="en-US" sz="1600" dirty="0" smtClean="0">
                <a:solidFill>
                  <a:schemeClr val="bg1"/>
                </a:solidFill>
              </a:rPr>
              <a:t>Diaz</a:t>
            </a:r>
            <a:endParaRPr lang="en-US" sz="1600" dirty="0">
              <a:solidFill>
                <a:schemeClr val="bg1"/>
              </a:solidFill>
            </a:endParaRPr>
          </a:p>
        </p:txBody>
      </p:sp>
      <p:sp>
        <p:nvSpPr>
          <p:cNvPr id="9" name="Rectangle 8"/>
          <p:cNvSpPr/>
          <p:nvPr/>
        </p:nvSpPr>
        <p:spPr>
          <a:xfrm>
            <a:off x="5598101" y="1338880"/>
            <a:ext cx="1668095" cy="2554545"/>
          </a:xfrm>
          <a:prstGeom prst="rect">
            <a:avLst/>
          </a:prstGeom>
        </p:spPr>
        <p:txBody>
          <a:bodyPr wrap="square">
            <a:spAutoFit/>
          </a:bodyPr>
          <a:lstStyle/>
          <a:p>
            <a:r>
              <a:rPr lang="en-US" sz="1600" dirty="0">
                <a:solidFill>
                  <a:schemeClr val="bg1"/>
                </a:solidFill>
              </a:rPr>
              <a:t>Karen Martin</a:t>
            </a:r>
            <a:br>
              <a:rPr lang="en-US" sz="1600" dirty="0">
                <a:solidFill>
                  <a:schemeClr val="bg1"/>
                </a:solidFill>
              </a:rPr>
            </a:br>
            <a:r>
              <a:rPr lang="en-US" sz="1600" dirty="0">
                <a:solidFill>
                  <a:schemeClr val="bg1"/>
                </a:solidFill>
              </a:rPr>
              <a:t>Eva Moorhead</a:t>
            </a:r>
            <a:br>
              <a:rPr lang="en-US" sz="1600" dirty="0">
                <a:solidFill>
                  <a:schemeClr val="bg1"/>
                </a:solidFill>
              </a:rPr>
            </a:br>
            <a:r>
              <a:rPr lang="en-US" sz="1600" dirty="0">
                <a:solidFill>
                  <a:schemeClr val="bg1"/>
                </a:solidFill>
              </a:rPr>
              <a:t>Elizabeth Morell</a:t>
            </a:r>
            <a:br>
              <a:rPr lang="en-US" sz="1600" dirty="0">
                <a:solidFill>
                  <a:schemeClr val="bg1"/>
                </a:solidFill>
              </a:rPr>
            </a:br>
            <a:r>
              <a:rPr lang="en-US" sz="1600" dirty="0">
                <a:solidFill>
                  <a:schemeClr val="bg1"/>
                </a:solidFill>
              </a:rPr>
              <a:t>Courtney Munro</a:t>
            </a:r>
            <a:br>
              <a:rPr lang="en-US" sz="1600" dirty="0">
                <a:solidFill>
                  <a:schemeClr val="bg1"/>
                </a:solidFill>
              </a:rPr>
            </a:br>
            <a:r>
              <a:rPr lang="en-US" sz="1600" dirty="0">
                <a:solidFill>
                  <a:schemeClr val="bg1"/>
                </a:solidFill>
              </a:rPr>
              <a:t>Luanne Nichols</a:t>
            </a:r>
            <a:br>
              <a:rPr lang="en-US" sz="1600" dirty="0">
                <a:solidFill>
                  <a:schemeClr val="bg1"/>
                </a:solidFill>
              </a:rPr>
            </a:br>
            <a:r>
              <a:rPr lang="en-US" sz="1600" dirty="0">
                <a:solidFill>
                  <a:schemeClr val="bg1"/>
                </a:solidFill>
              </a:rPr>
              <a:t>Sara Paden</a:t>
            </a:r>
            <a:br>
              <a:rPr lang="en-US" sz="1600" dirty="0">
                <a:solidFill>
                  <a:schemeClr val="bg1"/>
                </a:solidFill>
              </a:rPr>
            </a:br>
            <a:r>
              <a:rPr lang="en-US" sz="1600" dirty="0" err="1">
                <a:solidFill>
                  <a:schemeClr val="bg1"/>
                </a:solidFill>
              </a:rPr>
              <a:t>Cristin</a:t>
            </a:r>
            <a:r>
              <a:rPr lang="en-US" sz="1600" dirty="0">
                <a:solidFill>
                  <a:schemeClr val="bg1"/>
                </a:solidFill>
              </a:rPr>
              <a:t> </a:t>
            </a:r>
            <a:r>
              <a:rPr lang="en-US" sz="1600" dirty="0" err="1">
                <a:solidFill>
                  <a:schemeClr val="bg1"/>
                </a:solidFill>
              </a:rPr>
              <a:t>Pozniak</a:t>
            </a:r>
            <a:r>
              <a:rPr lang="en-US" sz="1600" dirty="0">
                <a:solidFill>
                  <a:schemeClr val="bg1"/>
                </a:solidFill>
              </a:rPr>
              <a:t/>
            </a:r>
            <a:br>
              <a:rPr lang="en-US" sz="1600" dirty="0">
                <a:solidFill>
                  <a:schemeClr val="bg1"/>
                </a:solidFill>
              </a:rPr>
            </a:br>
            <a:r>
              <a:rPr lang="en-US" sz="1600" dirty="0">
                <a:solidFill>
                  <a:schemeClr val="bg1"/>
                </a:solidFill>
              </a:rPr>
              <a:t>Kim </a:t>
            </a:r>
            <a:r>
              <a:rPr lang="en-US" sz="1600" dirty="0" smtClean="0">
                <a:solidFill>
                  <a:schemeClr val="bg1"/>
                </a:solidFill>
              </a:rPr>
              <a:t>Pritchett</a:t>
            </a:r>
          </a:p>
          <a:p>
            <a:r>
              <a:rPr lang="en-US" sz="1600" dirty="0">
                <a:solidFill>
                  <a:schemeClr val="bg1"/>
                </a:solidFill>
              </a:rPr>
              <a:t>Robert Rauch</a:t>
            </a:r>
            <a:br>
              <a:rPr lang="en-US" sz="1600" dirty="0">
                <a:solidFill>
                  <a:schemeClr val="bg1"/>
                </a:solidFill>
              </a:rPr>
            </a:br>
            <a:endParaRPr lang="en-US" sz="1600" dirty="0">
              <a:solidFill>
                <a:schemeClr val="bg1"/>
              </a:solidFill>
            </a:endParaRPr>
          </a:p>
        </p:txBody>
      </p:sp>
      <p:sp>
        <p:nvSpPr>
          <p:cNvPr id="10" name="Rectangle 9"/>
          <p:cNvSpPr/>
          <p:nvPr/>
        </p:nvSpPr>
        <p:spPr>
          <a:xfrm>
            <a:off x="2372138" y="3659678"/>
            <a:ext cx="6771861" cy="338554"/>
          </a:xfrm>
          <a:prstGeom prst="rect">
            <a:avLst/>
          </a:prstGeom>
        </p:spPr>
        <p:txBody>
          <a:bodyPr wrap="square">
            <a:spAutoFit/>
          </a:bodyPr>
          <a:lstStyle/>
          <a:p>
            <a:r>
              <a:rPr lang="en-US" sz="1600" dirty="0">
                <a:solidFill>
                  <a:schemeClr val="bg1"/>
                </a:solidFill>
              </a:rPr>
              <a:t>Special Thank You to </a:t>
            </a:r>
            <a:r>
              <a:rPr lang="en-US" sz="1600" dirty="0" smtClean="0">
                <a:solidFill>
                  <a:schemeClr val="bg1"/>
                </a:solidFill>
              </a:rPr>
              <a:t>the Junior </a:t>
            </a:r>
            <a:r>
              <a:rPr lang="en-US" sz="1600" dirty="0">
                <a:solidFill>
                  <a:schemeClr val="bg1"/>
                </a:solidFill>
              </a:rPr>
              <a:t>ROTC program </a:t>
            </a:r>
            <a:r>
              <a:rPr lang="en-US" sz="1600" dirty="0" smtClean="0">
                <a:solidFill>
                  <a:schemeClr val="bg1"/>
                </a:solidFill>
              </a:rPr>
              <a:t>at Loudoun </a:t>
            </a:r>
            <a:r>
              <a:rPr lang="en-US" sz="1600" dirty="0">
                <a:solidFill>
                  <a:schemeClr val="bg1"/>
                </a:solidFill>
              </a:rPr>
              <a:t>County High School!</a:t>
            </a:r>
          </a:p>
        </p:txBody>
      </p:sp>
      <p:sp>
        <p:nvSpPr>
          <p:cNvPr id="15" name="Rectangle 14"/>
          <p:cNvSpPr/>
          <p:nvPr/>
        </p:nvSpPr>
        <p:spPr>
          <a:xfrm>
            <a:off x="4267343" y="4417055"/>
            <a:ext cx="4572000" cy="2554545"/>
          </a:xfrm>
          <a:prstGeom prst="rect">
            <a:avLst/>
          </a:prstGeom>
        </p:spPr>
        <p:txBody>
          <a:bodyPr>
            <a:spAutoFit/>
          </a:bodyPr>
          <a:lstStyle/>
          <a:p>
            <a:r>
              <a:rPr lang="en-US" sz="1600" dirty="0" smtClean="0">
                <a:solidFill>
                  <a:schemeClr val="bg1"/>
                </a:solidFill>
              </a:rPr>
              <a:t>Joy </a:t>
            </a:r>
            <a:r>
              <a:rPr lang="en-US" sz="1600" dirty="0" err="1">
                <a:solidFill>
                  <a:schemeClr val="bg1"/>
                </a:solidFill>
              </a:rPr>
              <a:t>Devost</a:t>
            </a:r>
            <a:r>
              <a:rPr lang="en-US" sz="1600" dirty="0">
                <a:solidFill>
                  <a:schemeClr val="bg1"/>
                </a:solidFill>
              </a:rPr>
              <a:t/>
            </a:r>
            <a:br>
              <a:rPr lang="en-US" sz="1600" dirty="0">
                <a:solidFill>
                  <a:schemeClr val="bg1"/>
                </a:solidFill>
              </a:rPr>
            </a:br>
            <a:r>
              <a:rPr lang="en-US" sz="1600" dirty="0">
                <a:solidFill>
                  <a:schemeClr val="bg1"/>
                </a:solidFill>
              </a:rPr>
              <a:t>Sanjay </a:t>
            </a:r>
            <a:r>
              <a:rPr lang="en-US" sz="1600" dirty="0" err="1">
                <a:solidFill>
                  <a:schemeClr val="bg1"/>
                </a:solidFill>
              </a:rPr>
              <a:t>Garothaya</a:t>
            </a:r>
            <a:r>
              <a:rPr lang="en-US" sz="1600" dirty="0">
                <a:solidFill>
                  <a:schemeClr val="bg1"/>
                </a:solidFill>
              </a:rPr>
              <a:t/>
            </a:r>
            <a:br>
              <a:rPr lang="en-US" sz="1600" dirty="0">
                <a:solidFill>
                  <a:schemeClr val="bg1"/>
                </a:solidFill>
              </a:rPr>
            </a:br>
            <a:r>
              <a:rPr lang="en-US" sz="1600" dirty="0">
                <a:solidFill>
                  <a:schemeClr val="bg1"/>
                </a:solidFill>
              </a:rPr>
              <a:t>Kelly </a:t>
            </a:r>
            <a:r>
              <a:rPr lang="en-US" sz="1600" dirty="0" err="1">
                <a:solidFill>
                  <a:schemeClr val="bg1"/>
                </a:solidFill>
              </a:rPr>
              <a:t>Gesser</a:t>
            </a:r>
            <a:endParaRPr lang="en-US" sz="1600" dirty="0">
              <a:solidFill>
                <a:schemeClr val="bg1"/>
              </a:solidFill>
            </a:endParaRPr>
          </a:p>
          <a:p>
            <a:r>
              <a:rPr lang="en-US" sz="1600" dirty="0">
                <a:solidFill>
                  <a:schemeClr val="bg1"/>
                </a:solidFill>
              </a:rPr>
              <a:t>Anjali </a:t>
            </a:r>
            <a:r>
              <a:rPr lang="en-US" sz="1600" dirty="0" err="1">
                <a:solidFill>
                  <a:schemeClr val="bg1"/>
                </a:solidFill>
              </a:rPr>
              <a:t>Hasthantra</a:t>
            </a:r>
            <a:endParaRPr lang="en-US" sz="1600" dirty="0">
              <a:solidFill>
                <a:schemeClr val="bg1"/>
              </a:solidFill>
            </a:endParaRPr>
          </a:p>
          <a:p>
            <a:r>
              <a:rPr lang="en-US" sz="1600" dirty="0" err="1">
                <a:solidFill>
                  <a:schemeClr val="bg1"/>
                </a:solidFill>
              </a:rPr>
              <a:t>Malvi</a:t>
            </a:r>
            <a:r>
              <a:rPr lang="en-US" sz="1600" dirty="0">
                <a:solidFill>
                  <a:schemeClr val="bg1"/>
                </a:solidFill>
              </a:rPr>
              <a:t> </a:t>
            </a:r>
            <a:r>
              <a:rPr lang="en-US" sz="1600" dirty="0" err="1">
                <a:solidFill>
                  <a:schemeClr val="bg1"/>
                </a:solidFill>
              </a:rPr>
              <a:t>Jaggi</a:t>
            </a:r>
            <a:endParaRPr lang="en-US" sz="1600" dirty="0">
              <a:solidFill>
                <a:schemeClr val="bg1"/>
              </a:solidFill>
            </a:endParaRPr>
          </a:p>
          <a:p>
            <a:r>
              <a:rPr lang="en-US" sz="1600" dirty="0">
                <a:solidFill>
                  <a:schemeClr val="bg1"/>
                </a:solidFill>
              </a:rPr>
              <a:t>Anita </a:t>
            </a:r>
            <a:r>
              <a:rPr lang="en-US" sz="1600" dirty="0" err="1">
                <a:solidFill>
                  <a:schemeClr val="bg1"/>
                </a:solidFill>
              </a:rPr>
              <a:t>Kudula</a:t>
            </a:r>
            <a:endParaRPr lang="en-US" sz="1600" dirty="0">
              <a:solidFill>
                <a:schemeClr val="bg1"/>
              </a:solidFill>
            </a:endParaRPr>
          </a:p>
          <a:p>
            <a:r>
              <a:rPr lang="en-US" sz="1600" dirty="0">
                <a:solidFill>
                  <a:schemeClr val="bg1"/>
                </a:solidFill>
              </a:rPr>
              <a:t>Ashley </a:t>
            </a:r>
            <a:r>
              <a:rPr lang="en-US" sz="1600" dirty="0" smtClean="0">
                <a:solidFill>
                  <a:schemeClr val="bg1"/>
                </a:solidFill>
              </a:rPr>
              <a:t>Kyle</a:t>
            </a:r>
          </a:p>
          <a:p>
            <a:r>
              <a:rPr lang="en-US" sz="1600" dirty="0">
                <a:solidFill>
                  <a:schemeClr val="bg1"/>
                </a:solidFill>
              </a:rPr>
              <a:t>Amber </a:t>
            </a:r>
            <a:r>
              <a:rPr lang="en-US" sz="1600" dirty="0" err="1">
                <a:solidFill>
                  <a:schemeClr val="bg1"/>
                </a:solidFill>
              </a:rPr>
              <a:t>Lipple</a:t>
            </a:r>
            <a:endParaRPr lang="en-US" sz="1600" dirty="0">
              <a:solidFill>
                <a:schemeClr val="bg1"/>
              </a:solidFill>
            </a:endParaRPr>
          </a:p>
          <a:p>
            <a:r>
              <a:rPr lang="en-US" sz="1600" dirty="0">
                <a:solidFill>
                  <a:schemeClr val="bg1"/>
                </a:solidFill>
              </a:rPr>
              <a:t>Luanne Nichols</a:t>
            </a:r>
          </a:p>
          <a:p>
            <a:endParaRPr lang="en-US" sz="1600" dirty="0">
              <a:solidFill>
                <a:schemeClr val="bg1"/>
              </a:solidFill>
            </a:endParaRPr>
          </a:p>
        </p:txBody>
      </p:sp>
      <p:sp>
        <p:nvSpPr>
          <p:cNvPr id="16" name="Rectangle 15"/>
          <p:cNvSpPr/>
          <p:nvPr/>
        </p:nvSpPr>
        <p:spPr>
          <a:xfrm>
            <a:off x="6211722" y="4417055"/>
            <a:ext cx="4572000" cy="2800767"/>
          </a:xfrm>
          <a:prstGeom prst="rect">
            <a:avLst/>
          </a:prstGeom>
        </p:spPr>
        <p:txBody>
          <a:bodyPr>
            <a:spAutoFit/>
          </a:bodyPr>
          <a:lstStyle/>
          <a:p>
            <a:r>
              <a:rPr lang="en-US" sz="1600" dirty="0" err="1" smtClean="0">
                <a:solidFill>
                  <a:schemeClr val="bg1"/>
                </a:solidFill>
              </a:rPr>
              <a:t>Cristin</a:t>
            </a:r>
            <a:r>
              <a:rPr lang="en-US" sz="1600" dirty="0" smtClean="0">
                <a:solidFill>
                  <a:schemeClr val="bg1"/>
                </a:solidFill>
              </a:rPr>
              <a:t> </a:t>
            </a:r>
            <a:r>
              <a:rPr lang="en-US" sz="1600" dirty="0" err="1">
                <a:solidFill>
                  <a:schemeClr val="bg1"/>
                </a:solidFill>
              </a:rPr>
              <a:t>Pozniak</a:t>
            </a:r>
            <a:endParaRPr lang="en-US" sz="1600" dirty="0">
              <a:solidFill>
                <a:schemeClr val="bg1"/>
              </a:solidFill>
            </a:endParaRPr>
          </a:p>
          <a:p>
            <a:r>
              <a:rPr lang="en-US" sz="1600" dirty="0" smtClean="0">
                <a:solidFill>
                  <a:schemeClr val="bg1"/>
                </a:solidFill>
              </a:rPr>
              <a:t>Kim Pritchett</a:t>
            </a:r>
          </a:p>
          <a:p>
            <a:r>
              <a:rPr lang="en-US" sz="1600" dirty="0" err="1" smtClean="0">
                <a:solidFill>
                  <a:schemeClr val="bg1"/>
                </a:solidFill>
              </a:rPr>
              <a:t>Soumya</a:t>
            </a:r>
            <a:r>
              <a:rPr lang="en-US" sz="1600" dirty="0" smtClean="0">
                <a:solidFill>
                  <a:schemeClr val="bg1"/>
                </a:solidFill>
              </a:rPr>
              <a:t> </a:t>
            </a:r>
            <a:r>
              <a:rPr lang="en-US" sz="1600" dirty="0" err="1">
                <a:solidFill>
                  <a:schemeClr val="bg1"/>
                </a:solidFill>
              </a:rPr>
              <a:t>Pulapaka</a:t>
            </a:r>
            <a:endParaRPr lang="en-US" sz="1600" dirty="0">
              <a:solidFill>
                <a:schemeClr val="bg1"/>
              </a:solidFill>
            </a:endParaRPr>
          </a:p>
          <a:p>
            <a:r>
              <a:rPr lang="en-US" sz="1600" dirty="0">
                <a:solidFill>
                  <a:schemeClr val="bg1"/>
                </a:solidFill>
              </a:rPr>
              <a:t>Lisa Schmidt</a:t>
            </a:r>
          </a:p>
          <a:p>
            <a:r>
              <a:rPr lang="en-US" sz="1600" dirty="0">
                <a:solidFill>
                  <a:schemeClr val="bg1"/>
                </a:solidFill>
              </a:rPr>
              <a:t>Siddhi Shah</a:t>
            </a:r>
          </a:p>
          <a:p>
            <a:r>
              <a:rPr lang="en-US" sz="1600" dirty="0">
                <a:solidFill>
                  <a:schemeClr val="bg1"/>
                </a:solidFill>
              </a:rPr>
              <a:t>Anurag Singh</a:t>
            </a:r>
          </a:p>
          <a:p>
            <a:r>
              <a:rPr lang="en-US" sz="1600" dirty="0">
                <a:solidFill>
                  <a:schemeClr val="bg1"/>
                </a:solidFill>
              </a:rPr>
              <a:t>Julie Smith</a:t>
            </a:r>
          </a:p>
          <a:p>
            <a:r>
              <a:rPr lang="en-US" sz="1600" dirty="0">
                <a:solidFill>
                  <a:schemeClr val="bg1"/>
                </a:solidFill>
              </a:rPr>
              <a:t>Jessica </a:t>
            </a:r>
            <a:r>
              <a:rPr lang="en-US" sz="1600" dirty="0" err="1">
                <a:solidFill>
                  <a:schemeClr val="bg1"/>
                </a:solidFill>
              </a:rPr>
              <a:t>Trigiani</a:t>
            </a:r>
            <a:endParaRPr lang="en-US" sz="1600" dirty="0">
              <a:solidFill>
                <a:schemeClr val="bg1"/>
              </a:solidFill>
            </a:endParaRPr>
          </a:p>
          <a:p>
            <a:r>
              <a:rPr lang="en-US" sz="1600" dirty="0">
                <a:solidFill>
                  <a:schemeClr val="bg1"/>
                </a:solidFill>
              </a:rPr>
              <a:t>Jennifer </a:t>
            </a:r>
            <a:r>
              <a:rPr lang="en-US" sz="1600" dirty="0" err="1">
                <a:solidFill>
                  <a:schemeClr val="bg1"/>
                </a:solidFill>
              </a:rPr>
              <a:t>Wiechmann</a:t>
            </a:r>
            <a:r>
              <a:rPr lang="en-US" sz="1600" dirty="0">
                <a:solidFill>
                  <a:schemeClr val="bg1"/>
                </a:solidFill>
              </a:rPr>
              <a:t/>
            </a:r>
            <a:br>
              <a:rPr lang="en-US" sz="1600" dirty="0">
                <a:solidFill>
                  <a:schemeClr val="bg1"/>
                </a:solidFill>
              </a:rPr>
            </a:br>
            <a:r>
              <a:rPr lang="en-US" sz="1600" dirty="0">
                <a:solidFill>
                  <a:schemeClr val="bg1"/>
                </a:solidFill>
              </a:rPr>
              <a:t/>
            </a:r>
            <a:br>
              <a:rPr lang="en-US" sz="1600" dirty="0">
                <a:solidFill>
                  <a:schemeClr val="bg1"/>
                </a:solidFill>
              </a:rPr>
            </a:br>
            <a:endParaRPr lang="en-US" sz="1600" dirty="0">
              <a:solidFill>
                <a:schemeClr val="bg1"/>
              </a:solidFill>
            </a:endParaRPr>
          </a:p>
        </p:txBody>
      </p:sp>
    </p:spTree>
    <p:extLst>
      <p:ext uri="{BB962C8B-B14F-4D97-AF65-F5344CB8AC3E}">
        <p14:creationId xmlns:p14="http://schemas.microsoft.com/office/powerpoint/2010/main" val="1605913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7886700" cy="772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C00000"/>
                </a:solidFill>
                <a:latin typeface="Avenir Book" charset="0"/>
                <a:ea typeface="Avenir Book" charset="0"/>
                <a:cs typeface="Avenir Book" charset="0"/>
              </a:rPr>
              <a:t>Treasurer’s Report</a:t>
            </a:r>
            <a:endParaRPr lang="en-US" b="1" dirty="0">
              <a:solidFill>
                <a:srgbClr val="C00000"/>
              </a:solidFill>
              <a:latin typeface="Avenir Book" charset="0"/>
              <a:ea typeface="Avenir Book" charset="0"/>
              <a:cs typeface="Avenir Book"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370310810"/>
              </p:ext>
            </p:extLst>
          </p:nvPr>
        </p:nvGraphicFramePr>
        <p:xfrm>
          <a:off x="3767156" y="133812"/>
          <a:ext cx="5376844" cy="3840480"/>
        </p:xfrm>
        <a:graphic>
          <a:graphicData uri="http://schemas.openxmlformats.org/drawingml/2006/table">
            <a:tbl>
              <a:tblPr firstRow="1" bandRow="1">
                <a:tableStyleId>{00A15C55-8517-42AA-B614-E9B94910E393}</a:tableStyleId>
              </a:tblPr>
              <a:tblGrid>
                <a:gridCol w="2644795"/>
                <a:gridCol w="2732049"/>
              </a:tblGrid>
              <a:tr h="255229">
                <a:tc>
                  <a:txBody>
                    <a:bodyPr/>
                    <a:lstStyle/>
                    <a:p>
                      <a:r>
                        <a:rPr lang="en-US" sz="1200" dirty="0" smtClean="0">
                          <a:solidFill>
                            <a:sysClr val="windowText" lastClr="000000"/>
                          </a:solidFill>
                          <a:latin typeface="Avenir Book" charset="0"/>
                          <a:ea typeface="Avenir Book" charset="0"/>
                          <a:cs typeface="Avenir Book" charset="0"/>
                        </a:rPr>
                        <a:t>Fundraising</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baseline="0" dirty="0" smtClean="0">
                          <a:solidFill>
                            <a:sysClr val="windowText" lastClr="000000"/>
                          </a:solidFill>
                          <a:latin typeface="Avenir Book" charset="0"/>
                          <a:ea typeface="Avenir Book" charset="0"/>
                          <a:cs typeface="Avenir Book" charset="0"/>
                        </a:rPr>
                        <a:t>Net Profit</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Sponsorships</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$11,750</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Donations</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$3,237</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Raise</a:t>
                      </a:r>
                      <a:r>
                        <a:rPr lang="en-US" sz="1200" baseline="0" dirty="0" smtClean="0">
                          <a:solidFill>
                            <a:sysClr val="windowText" lastClr="000000"/>
                          </a:solidFill>
                          <a:latin typeface="Avenir Book" charset="0"/>
                          <a:ea typeface="Avenir Book" charset="0"/>
                          <a:cs typeface="Avenir Book" charset="0"/>
                        </a:rPr>
                        <a:t> Craze</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$25,564.86</a:t>
                      </a:r>
                      <a:endParaRPr lang="en-US" sz="1200" dirty="0">
                        <a:solidFill>
                          <a:sysClr val="windowText" lastClr="000000"/>
                        </a:solidFill>
                        <a:latin typeface="Avenir Book" charset="0"/>
                        <a:ea typeface="Avenir Book" charset="0"/>
                        <a:cs typeface="Avenir Book" charset="0"/>
                      </a:endParaRPr>
                    </a:p>
                  </a:txBody>
                  <a:tcPr/>
                </a:tc>
              </a:tr>
              <a:tr h="251732">
                <a:tc>
                  <a:txBody>
                    <a:bodyPr/>
                    <a:lstStyle/>
                    <a:p>
                      <a:r>
                        <a:rPr lang="en-US" sz="1200" dirty="0" smtClean="0">
                          <a:solidFill>
                            <a:sysClr val="windowText" lastClr="000000"/>
                          </a:solidFill>
                          <a:latin typeface="Avenir Book" charset="0"/>
                          <a:ea typeface="Avenir Book" charset="0"/>
                          <a:cs typeface="Avenir Book" charset="0"/>
                        </a:rPr>
                        <a:t>Store Cards</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$3,186.75</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Spirit Wear</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$5,130.45</a:t>
                      </a: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Holiday Shoppe</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$3,189.35</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Box Tops</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$826.10</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Lace Up for Learning</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$2,307.09</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Amazon Smiles</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$191.88</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Raffles</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$151.00</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Drop &amp; Shop</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$471.04</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Concessions</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$813.15</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Rent a Chick</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$590</a:t>
                      </a:r>
                      <a:endParaRPr lang="en-US" sz="1200" dirty="0">
                        <a:solidFill>
                          <a:sysClr val="windowText" lastClr="000000"/>
                        </a:solidFill>
                        <a:latin typeface="Avenir Book" charset="0"/>
                        <a:ea typeface="Avenir Book" charset="0"/>
                        <a:cs typeface="Avenir Book" charset="0"/>
                      </a:endParaRPr>
                    </a:p>
                  </a:txBody>
                  <a:tcPr/>
                </a:tc>
              </a:tr>
            </a:tbl>
          </a:graphicData>
        </a:graphic>
      </p:graphicFrame>
      <p:sp>
        <p:nvSpPr>
          <p:cNvPr id="2" name="TextBox 1"/>
          <p:cNvSpPr txBox="1"/>
          <p:nvPr/>
        </p:nvSpPr>
        <p:spPr>
          <a:xfrm>
            <a:off x="116110" y="1335556"/>
            <a:ext cx="3534937" cy="769441"/>
          </a:xfrm>
          <a:prstGeom prst="rect">
            <a:avLst/>
          </a:prstGeom>
          <a:solidFill>
            <a:srgbClr val="70AD47"/>
          </a:solidFill>
        </p:spPr>
        <p:txBody>
          <a:bodyPr wrap="square" rtlCol="0">
            <a:spAutoFit/>
          </a:bodyPr>
          <a:lstStyle/>
          <a:p>
            <a:pPr algn="r"/>
            <a:r>
              <a:rPr lang="en-US" sz="2000" dirty="0" smtClean="0">
                <a:solidFill>
                  <a:schemeClr val="bg1"/>
                </a:solidFill>
                <a:effectLst>
                  <a:outerShdw blurRad="50800" dist="76200" dir="5400000" algn="t" rotWithShape="0">
                    <a:prstClr val="black">
                      <a:alpha val="40000"/>
                    </a:prstClr>
                  </a:outerShdw>
                </a:effectLst>
              </a:rPr>
              <a:t>Total Fundraising Dollars Earned YTD </a:t>
            </a:r>
            <a:r>
              <a:rPr lang="en-US" sz="2400" smtClean="0">
                <a:solidFill>
                  <a:schemeClr val="bg1"/>
                </a:solidFill>
                <a:effectLst>
                  <a:outerShdw blurRad="50800" dist="76200" dir="5400000" algn="t" rotWithShape="0">
                    <a:prstClr val="black">
                      <a:alpha val="40000"/>
                    </a:prstClr>
                  </a:outerShdw>
                </a:effectLst>
              </a:rPr>
              <a:t>- $73,899.54</a:t>
            </a:r>
            <a:endParaRPr lang="en-US" sz="2400" dirty="0" smtClean="0">
              <a:solidFill>
                <a:schemeClr val="bg1"/>
              </a:solidFill>
              <a:effectLst>
                <a:outerShdw blurRad="50800" dist="76200" dir="5400000" algn="t" rotWithShape="0">
                  <a:prstClr val="black">
                    <a:alpha val="40000"/>
                  </a:prstClr>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1065318344"/>
              </p:ext>
            </p:extLst>
          </p:nvPr>
        </p:nvGraphicFramePr>
        <p:xfrm>
          <a:off x="3767156" y="4067429"/>
          <a:ext cx="5376844" cy="1645920"/>
        </p:xfrm>
        <a:graphic>
          <a:graphicData uri="http://schemas.openxmlformats.org/drawingml/2006/table">
            <a:tbl>
              <a:tblPr firstRow="1" bandRow="1">
                <a:tableStyleId>{00A15C55-8517-42AA-B614-E9B94910E393}</a:tableStyleId>
              </a:tblPr>
              <a:tblGrid>
                <a:gridCol w="2633644"/>
                <a:gridCol w="2743200"/>
              </a:tblGrid>
              <a:tr h="255229">
                <a:tc>
                  <a:txBody>
                    <a:bodyPr/>
                    <a:lstStyle/>
                    <a:p>
                      <a:r>
                        <a:rPr lang="en-US" sz="1200" dirty="0" smtClean="0">
                          <a:solidFill>
                            <a:sysClr val="windowText" lastClr="000000"/>
                          </a:solidFill>
                          <a:latin typeface="Avenir Book" charset="0"/>
                          <a:ea typeface="Avenir Book" charset="0"/>
                          <a:cs typeface="Avenir Book" charset="0"/>
                        </a:rPr>
                        <a:t>Events</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baseline="0" dirty="0" smtClean="0">
                          <a:solidFill>
                            <a:sysClr val="windowText" lastClr="000000"/>
                          </a:solidFill>
                          <a:latin typeface="Avenir Book" charset="0"/>
                          <a:ea typeface="Avenir Book" charset="0"/>
                          <a:cs typeface="Avenir Book" charset="0"/>
                        </a:rPr>
                        <a:t>Net Expenses</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Kindergarten Meet</a:t>
                      </a:r>
                      <a:r>
                        <a:rPr lang="en-US" sz="1200" baseline="0" dirty="0" smtClean="0">
                          <a:solidFill>
                            <a:sysClr val="windowText" lastClr="000000"/>
                          </a:solidFill>
                          <a:latin typeface="Avenir Book" charset="0"/>
                          <a:ea typeface="Avenir Book" charset="0"/>
                          <a:cs typeface="Avenir Book" charset="0"/>
                        </a:rPr>
                        <a:t> &amp; Greet</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$32.89</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Movie Night</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$1111.56</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Fall Festival</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$2273.07</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Family Gala</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$13.76</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Staff Basketball</a:t>
                      </a:r>
                      <a:r>
                        <a:rPr lang="en-US" sz="1200" baseline="0" dirty="0" smtClean="0">
                          <a:solidFill>
                            <a:sysClr val="windowText" lastClr="000000"/>
                          </a:solidFill>
                          <a:latin typeface="Avenir Book" charset="0"/>
                          <a:ea typeface="Avenir Book" charset="0"/>
                          <a:cs typeface="Avenir Book" charset="0"/>
                        </a:rPr>
                        <a:t> Game</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-$920.40  (Profit)</a:t>
                      </a:r>
                      <a:endParaRPr lang="en-US" sz="1200" dirty="0">
                        <a:solidFill>
                          <a:sysClr val="windowText" lastClr="000000"/>
                        </a:solidFill>
                        <a:latin typeface="Avenir Book" charset="0"/>
                        <a:ea typeface="Avenir Book" charset="0"/>
                        <a:cs typeface="Avenir Book" charset="0"/>
                      </a:endParaRPr>
                    </a:p>
                  </a:txBody>
                  <a:tcPr/>
                </a:tc>
              </a:tr>
            </a:tbl>
          </a:graphicData>
        </a:graphic>
      </p:graphicFrame>
      <p:sp>
        <p:nvSpPr>
          <p:cNvPr id="7" name="TextBox 6"/>
          <p:cNvSpPr txBox="1"/>
          <p:nvPr/>
        </p:nvSpPr>
        <p:spPr>
          <a:xfrm>
            <a:off x="0" y="4199900"/>
            <a:ext cx="3651047" cy="830997"/>
          </a:xfrm>
          <a:prstGeom prst="rect">
            <a:avLst/>
          </a:prstGeom>
          <a:solidFill>
            <a:srgbClr val="70AD47"/>
          </a:solidFill>
        </p:spPr>
        <p:txBody>
          <a:bodyPr wrap="square" rtlCol="0">
            <a:spAutoFit/>
          </a:bodyPr>
          <a:lstStyle/>
          <a:p>
            <a:pPr algn="r"/>
            <a:r>
              <a:rPr lang="en-US" sz="2000" dirty="0" smtClean="0">
                <a:solidFill>
                  <a:schemeClr val="bg1"/>
                </a:solidFill>
                <a:effectLst>
                  <a:outerShdw blurRad="50800" dist="76200" dir="5400000" algn="t" rotWithShape="0">
                    <a:prstClr val="black">
                      <a:alpha val="40000"/>
                    </a:prstClr>
                  </a:outerShdw>
                </a:effectLst>
              </a:rPr>
              <a:t>Total Events Dollars Spent YTD </a:t>
            </a:r>
            <a:r>
              <a:rPr lang="en-US" sz="2400" dirty="0" smtClean="0">
                <a:solidFill>
                  <a:schemeClr val="bg1"/>
                </a:solidFill>
                <a:effectLst>
                  <a:outerShdw blurRad="50800" dist="76200" dir="5400000" algn="t" rotWithShape="0">
                    <a:prstClr val="black">
                      <a:alpha val="40000"/>
                    </a:prstClr>
                  </a:outerShdw>
                </a:effectLst>
              </a:rPr>
              <a:t>- $2,510.88</a:t>
            </a:r>
          </a:p>
        </p:txBody>
      </p:sp>
      <p:graphicFrame>
        <p:nvGraphicFramePr>
          <p:cNvPr id="8" name="Table 7"/>
          <p:cNvGraphicFramePr>
            <a:graphicFrameLocks noGrp="1"/>
          </p:cNvGraphicFramePr>
          <p:nvPr>
            <p:extLst>
              <p:ext uri="{D42A27DB-BD31-4B8C-83A1-F6EECF244321}">
                <p14:modId xmlns:p14="http://schemas.microsoft.com/office/powerpoint/2010/main" val="1310478025"/>
              </p:ext>
            </p:extLst>
          </p:nvPr>
        </p:nvGraphicFramePr>
        <p:xfrm>
          <a:off x="3767156" y="5806486"/>
          <a:ext cx="5376844" cy="822960"/>
        </p:xfrm>
        <a:graphic>
          <a:graphicData uri="http://schemas.openxmlformats.org/drawingml/2006/table">
            <a:tbl>
              <a:tblPr firstRow="1" bandRow="1">
                <a:tableStyleId>{00A15C55-8517-42AA-B614-E9B94910E393}</a:tableStyleId>
              </a:tblPr>
              <a:tblGrid>
                <a:gridCol w="2633644"/>
                <a:gridCol w="2743200"/>
              </a:tblGrid>
              <a:tr h="255229">
                <a:tc>
                  <a:txBody>
                    <a:bodyPr/>
                    <a:lstStyle/>
                    <a:p>
                      <a:r>
                        <a:rPr lang="en-US" sz="1200" dirty="0" smtClean="0">
                          <a:solidFill>
                            <a:sysClr val="windowText" lastClr="000000"/>
                          </a:solidFill>
                          <a:latin typeface="Avenir Book" charset="0"/>
                          <a:ea typeface="Avenir Book" charset="0"/>
                          <a:cs typeface="Avenir Book" charset="0"/>
                        </a:rPr>
                        <a:t>School Disbursements</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baseline="0" dirty="0" smtClean="0">
                          <a:solidFill>
                            <a:sysClr val="windowText" lastClr="000000"/>
                          </a:solidFill>
                          <a:latin typeface="Avenir Book" charset="0"/>
                          <a:ea typeface="Avenir Book" charset="0"/>
                          <a:cs typeface="Avenir Book" charset="0"/>
                        </a:rPr>
                        <a:t>Funds Dispersed</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Teacher</a:t>
                      </a:r>
                      <a:r>
                        <a:rPr lang="en-US" sz="1200" baseline="0" dirty="0" smtClean="0">
                          <a:solidFill>
                            <a:sysClr val="windowText" lastClr="000000"/>
                          </a:solidFill>
                          <a:latin typeface="Avenir Book" charset="0"/>
                          <a:ea typeface="Avenir Book" charset="0"/>
                          <a:cs typeface="Avenir Book" charset="0"/>
                        </a:rPr>
                        <a:t> Grants</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$983.22</a:t>
                      </a:r>
                      <a:endParaRPr lang="en-US" sz="1200" dirty="0">
                        <a:solidFill>
                          <a:sysClr val="windowText" lastClr="000000"/>
                        </a:solidFill>
                        <a:latin typeface="Avenir Book" charset="0"/>
                        <a:ea typeface="Avenir Book" charset="0"/>
                        <a:cs typeface="Avenir Book" charset="0"/>
                      </a:endParaRPr>
                    </a:p>
                  </a:txBody>
                  <a:tcPr/>
                </a:tc>
              </a:tr>
              <a:tr h="255229">
                <a:tc>
                  <a:txBody>
                    <a:bodyPr/>
                    <a:lstStyle/>
                    <a:p>
                      <a:r>
                        <a:rPr lang="en-US" sz="1200" dirty="0" smtClean="0">
                          <a:solidFill>
                            <a:sysClr val="windowText" lastClr="000000"/>
                          </a:solidFill>
                          <a:latin typeface="Avenir Book" charset="0"/>
                          <a:ea typeface="Avenir Book" charset="0"/>
                          <a:cs typeface="Avenir Book" charset="0"/>
                        </a:rPr>
                        <a:t>Library Mural</a:t>
                      </a:r>
                      <a:endParaRPr lang="en-US" sz="1200" dirty="0">
                        <a:solidFill>
                          <a:sysClr val="windowText" lastClr="000000"/>
                        </a:solidFill>
                        <a:latin typeface="Avenir Book" charset="0"/>
                        <a:ea typeface="Avenir Book" charset="0"/>
                        <a:cs typeface="Avenir Book" charset="0"/>
                      </a:endParaRPr>
                    </a:p>
                  </a:txBody>
                  <a:tcPr/>
                </a:tc>
                <a:tc>
                  <a:txBody>
                    <a:bodyPr/>
                    <a:lstStyle/>
                    <a:p>
                      <a:pPr algn="ctr"/>
                      <a:r>
                        <a:rPr lang="en-US" sz="1200" dirty="0" smtClean="0">
                          <a:solidFill>
                            <a:sysClr val="windowText" lastClr="000000"/>
                          </a:solidFill>
                          <a:latin typeface="Avenir Book" charset="0"/>
                          <a:ea typeface="Avenir Book" charset="0"/>
                          <a:cs typeface="Avenir Book" charset="0"/>
                        </a:rPr>
                        <a:t>$23,550</a:t>
                      </a:r>
                      <a:endParaRPr lang="en-US" sz="1200" dirty="0">
                        <a:solidFill>
                          <a:sysClr val="windowText" lastClr="000000"/>
                        </a:solidFill>
                        <a:latin typeface="Avenir Book" charset="0"/>
                        <a:ea typeface="Avenir Book" charset="0"/>
                        <a:cs typeface="Avenir Book" charset="0"/>
                      </a:endParaRPr>
                    </a:p>
                  </a:txBody>
                  <a:tcPr/>
                </a:tc>
              </a:tr>
            </a:tbl>
          </a:graphicData>
        </a:graphic>
      </p:graphicFrame>
    </p:spTree>
    <p:extLst>
      <p:ext uri="{BB962C8B-B14F-4D97-AF65-F5344CB8AC3E}">
        <p14:creationId xmlns:p14="http://schemas.microsoft.com/office/powerpoint/2010/main" val="19719057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7886700" cy="772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C00000"/>
                </a:solidFill>
                <a:latin typeface="Avenir Book" charset="0"/>
                <a:ea typeface="Avenir Book" charset="0"/>
                <a:cs typeface="Avenir Book" charset="0"/>
              </a:rPr>
              <a:t>Principal’s Update</a:t>
            </a:r>
            <a:endParaRPr lang="en-US" b="1" dirty="0">
              <a:solidFill>
                <a:srgbClr val="C00000"/>
              </a:solidFill>
              <a:latin typeface="Avenir Book" charset="0"/>
              <a:ea typeface="Avenir Book" charset="0"/>
              <a:cs typeface="Avenir Book" charset="0"/>
            </a:endParaRPr>
          </a:p>
        </p:txBody>
      </p:sp>
      <p:sp>
        <p:nvSpPr>
          <p:cNvPr id="2" name="Rectangle 1"/>
          <p:cNvSpPr/>
          <p:nvPr/>
        </p:nvSpPr>
        <p:spPr>
          <a:xfrm>
            <a:off x="888521" y="1112613"/>
            <a:ext cx="7530650" cy="2934137"/>
          </a:xfrm>
          <a:prstGeom prst="rect">
            <a:avLst/>
          </a:prstGeom>
        </p:spPr>
        <p:txBody>
          <a:bodyPr wrap="square">
            <a:spAutoFit/>
          </a:bodyPr>
          <a:lstStyle/>
          <a:p>
            <a:pPr marL="457200" indent="-457200">
              <a:lnSpc>
                <a:spcPct val="200000"/>
              </a:lnSpc>
              <a:spcBef>
                <a:spcPts val="1000"/>
              </a:spcBef>
              <a:buFont typeface="Wingdings" charset="2"/>
              <a:buChar char="Ø"/>
            </a:pPr>
            <a:r>
              <a:rPr lang="pl-PL" sz="2800" dirty="0" err="1" smtClean="0">
                <a:solidFill>
                  <a:schemeClr val="accent6"/>
                </a:solidFill>
                <a:latin typeface="Avenir Book" charset="0"/>
                <a:ea typeface="Avenir Book" charset="0"/>
                <a:cs typeface="Avenir Book" charset="0"/>
              </a:rPr>
              <a:t>Parent</a:t>
            </a:r>
            <a:r>
              <a:rPr lang="pl-PL" sz="2800" dirty="0" smtClean="0">
                <a:solidFill>
                  <a:schemeClr val="accent6"/>
                </a:solidFill>
                <a:latin typeface="Avenir Book" charset="0"/>
                <a:ea typeface="Avenir Book" charset="0"/>
                <a:cs typeface="Avenir Book" charset="0"/>
              </a:rPr>
              <a:t> </a:t>
            </a:r>
            <a:r>
              <a:rPr lang="pl-PL" sz="2800" dirty="0" err="1">
                <a:solidFill>
                  <a:schemeClr val="accent6"/>
                </a:solidFill>
                <a:latin typeface="Avenir Book" charset="0"/>
                <a:ea typeface="Avenir Book" charset="0"/>
                <a:cs typeface="Avenir Book" charset="0"/>
              </a:rPr>
              <a:t>input</a:t>
            </a:r>
            <a:r>
              <a:rPr lang="pl-PL" sz="2800" dirty="0">
                <a:solidFill>
                  <a:schemeClr val="accent6"/>
                </a:solidFill>
                <a:latin typeface="Avenir Book" charset="0"/>
                <a:ea typeface="Avenir Book" charset="0"/>
                <a:cs typeface="Avenir Book" charset="0"/>
              </a:rPr>
              <a:t> </a:t>
            </a:r>
            <a:r>
              <a:rPr lang="pl-PL" sz="2800" dirty="0" err="1">
                <a:solidFill>
                  <a:schemeClr val="accent6"/>
                </a:solidFill>
                <a:latin typeface="Avenir Book" charset="0"/>
                <a:ea typeface="Avenir Book" charset="0"/>
                <a:cs typeface="Avenir Book" charset="0"/>
              </a:rPr>
              <a:t>survey</a:t>
            </a:r>
            <a:r>
              <a:rPr lang="pl-PL" sz="2800" dirty="0">
                <a:solidFill>
                  <a:schemeClr val="accent6"/>
                </a:solidFill>
                <a:latin typeface="Avenir Book" charset="0"/>
                <a:ea typeface="Avenir Book" charset="0"/>
                <a:cs typeface="Avenir Book" charset="0"/>
              </a:rPr>
              <a:t> for student </a:t>
            </a:r>
            <a:r>
              <a:rPr lang="pl-PL" sz="2800" dirty="0" err="1" smtClean="0">
                <a:solidFill>
                  <a:schemeClr val="accent6"/>
                </a:solidFill>
                <a:latin typeface="Avenir Book" charset="0"/>
                <a:ea typeface="Avenir Book" charset="0"/>
                <a:cs typeface="Avenir Book" charset="0"/>
              </a:rPr>
              <a:t>placement</a:t>
            </a:r>
            <a:endParaRPr lang="pl-PL" sz="2800" dirty="0">
              <a:solidFill>
                <a:schemeClr val="accent6"/>
              </a:solidFill>
              <a:latin typeface="Avenir Book" charset="0"/>
              <a:ea typeface="Avenir Book" charset="0"/>
              <a:cs typeface="Avenir Book" charset="0"/>
            </a:endParaRPr>
          </a:p>
          <a:p>
            <a:pPr marL="457200" indent="-457200">
              <a:lnSpc>
                <a:spcPct val="200000"/>
              </a:lnSpc>
              <a:spcBef>
                <a:spcPts val="1000"/>
              </a:spcBef>
              <a:buFont typeface="Wingdings" charset="2"/>
              <a:buChar char="Ø"/>
            </a:pPr>
            <a:r>
              <a:rPr lang="pl-PL" sz="2800" dirty="0" smtClean="0">
                <a:solidFill>
                  <a:schemeClr val="accent6"/>
                </a:solidFill>
                <a:latin typeface="Avenir Book" charset="0"/>
                <a:ea typeface="Avenir Book" charset="0"/>
                <a:cs typeface="Avenir Book" charset="0"/>
              </a:rPr>
              <a:t>3rd </a:t>
            </a:r>
            <a:r>
              <a:rPr lang="pl-PL" sz="2800" dirty="0" err="1">
                <a:solidFill>
                  <a:schemeClr val="accent6"/>
                </a:solidFill>
                <a:latin typeface="Avenir Book" charset="0"/>
                <a:ea typeface="Avenir Book" charset="0"/>
                <a:cs typeface="Avenir Book" charset="0"/>
              </a:rPr>
              <a:t>grade</a:t>
            </a:r>
            <a:r>
              <a:rPr lang="pl-PL" sz="2800" dirty="0">
                <a:solidFill>
                  <a:schemeClr val="accent6"/>
                </a:solidFill>
                <a:latin typeface="Avenir Book" charset="0"/>
                <a:ea typeface="Avenir Book" charset="0"/>
                <a:cs typeface="Avenir Book" charset="0"/>
              </a:rPr>
              <a:t> </a:t>
            </a:r>
            <a:r>
              <a:rPr lang="pl-PL" sz="2800" dirty="0" smtClean="0">
                <a:solidFill>
                  <a:schemeClr val="accent6"/>
                </a:solidFill>
                <a:latin typeface="Avenir Book" charset="0"/>
                <a:ea typeface="Avenir Book" charset="0"/>
                <a:cs typeface="Avenir Book" charset="0"/>
              </a:rPr>
              <a:t>performance – March 8th</a:t>
            </a:r>
            <a:endParaRPr lang="pl-PL" sz="2800" dirty="0">
              <a:solidFill>
                <a:schemeClr val="accent6"/>
              </a:solidFill>
              <a:latin typeface="Avenir Book" charset="0"/>
              <a:ea typeface="Avenir Book" charset="0"/>
              <a:cs typeface="Avenir Book" charset="0"/>
            </a:endParaRPr>
          </a:p>
          <a:p>
            <a:pPr marL="457200" indent="-457200">
              <a:lnSpc>
                <a:spcPct val="200000"/>
              </a:lnSpc>
              <a:spcBef>
                <a:spcPts val="1000"/>
              </a:spcBef>
              <a:buFont typeface="Wingdings" charset="2"/>
              <a:buChar char="Ø"/>
            </a:pPr>
            <a:r>
              <a:rPr lang="pl-PL" sz="2800" dirty="0" smtClean="0">
                <a:solidFill>
                  <a:schemeClr val="accent6"/>
                </a:solidFill>
                <a:latin typeface="Avenir Book" charset="0"/>
                <a:ea typeface="Avenir Book" charset="0"/>
                <a:cs typeface="Avenir Book" charset="0"/>
              </a:rPr>
              <a:t>SOL </a:t>
            </a:r>
            <a:r>
              <a:rPr lang="pl-PL" sz="2800" dirty="0" err="1">
                <a:solidFill>
                  <a:schemeClr val="accent6"/>
                </a:solidFill>
                <a:latin typeface="Avenir Book" charset="0"/>
                <a:ea typeface="Avenir Book" charset="0"/>
                <a:cs typeface="Avenir Book" charset="0"/>
              </a:rPr>
              <a:t>Parent</a:t>
            </a:r>
            <a:r>
              <a:rPr lang="pl-PL" sz="2800" dirty="0">
                <a:solidFill>
                  <a:schemeClr val="accent6"/>
                </a:solidFill>
                <a:latin typeface="Avenir Book" charset="0"/>
                <a:ea typeface="Avenir Book" charset="0"/>
                <a:cs typeface="Avenir Book" charset="0"/>
              </a:rPr>
              <a:t> </a:t>
            </a:r>
            <a:r>
              <a:rPr lang="pl-PL" sz="2800" dirty="0" err="1" smtClean="0">
                <a:solidFill>
                  <a:schemeClr val="accent6"/>
                </a:solidFill>
                <a:latin typeface="Avenir Book" charset="0"/>
                <a:ea typeface="Avenir Book" charset="0"/>
                <a:cs typeface="Avenir Book" charset="0"/>
              </a:rPr>
              <a:t>Night</a:t>
            </a:r>
            <a:endParaRPr lang="pl-PL" sz="2800" dirty="0">
              <a:solidFill>
                <a:schemeClr val="accent6"/>
              </a:solidFill>
              <a:latin typeface="Avenir Book" charset="0"/>
              <a:ea typeface="Avenir Book" charset="0"/>
              <a:cs typeface="Avenir Book" charset="0"/>
            </a:endParaRPr>
          </a:p>
        </p:txBody>
      </p:sp>
    </p:spTree>
    <p:extLst>
      <p:ext uri="{BB962C8B-B14F-4D97-AF65-F5344CB8AC3E}">
        <p14:creationId xmlns:p14="http://schemas.microsoft.com/office/powerpoint/2010/main" val="19793636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7886700" cy="772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C00000"/>
                </a:solidFill>
                <a:latin typeface="Avenir Book" charset="0"/>
                <a:ea typeface="Avenir Book" charset="0"/>
                <a:cs typeface="Avenir Book" charset="0"/>
              </a:rPr>
              <a:t>Upcoming Events - March</a:t>
            </a:r>
            <a:endParaRPr lang="en-US" b="1" dirty="0">
              <a:solidFill>
                <a:srgbClr val="C00000"/>
              </a:solidFill>
              <a:latin typeface="Avenir Book" charset="0"/>
              <a:ea typeface="Avenir Book" charset="0"/>
              <a:cs typeface="Avenir Book" charset="0"/>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72639"/>
            <a:ext cx="4679412" cy="6053873"/>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l="2751" r="3181"/>
          <a:stretch/>
        </p:blipFill>
        <p:spPr>
          <a:xfrm>
            <a:off x="4531598" y="622852"/>
            <a:ext cx="4532243" cy="6235148"/>
          </a:xfrm>
          <a:prstGeom prst="rect">
            <a:avLst/>
          </a:prstGeom>
        </p:spPr>
      </p:pic>
    </p:spTree>
    <p:extLst>
      <p:ext uri="{BB962C8B-B14F-4D97-AF65-F5344CB8AC3E}">
        <p14:creationId xmlns:p14="http://schemas.microsoft.com/office/powerpoint/2010/main" val="997180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799861" y="817242"/>
            <a:ext cx="4344139" cy="5787483"/>
          </a:xfrm>
          <a:prstGeom prst="rect">
            <a:avLst/>
          </a:prstGeom>
          <a:solidFill>
            <a:srgbClr val="D82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7070" y="817243"/>
            <a:ext cx="4248615" cy="5787483"/>
          </a:xfrm>
          <a:prstGeom prst="rect">
            <a:avLst/>
          </a:prstGeom>
          <a:solidFill>
            <a:srgbClr val="D82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0" y="0"/>
            <a:ext cx="7886700" cy="772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C00000"/>
                </a:solidFill>
                <a:latin typeface="Avenir Book" charset="0"/>
                <a:ea typeface="Avenir Book" charset="0"/>
                <a:cs typeface="Avenir Book" charset="0"/>
              </a:rPr>
              <a:t>Upcoming Events - April</a:t>
            </a:r>
            <a:endParaRPr lang="en-US" b="1" dirty="0">
              <a:solidFill>
                <a:srgbClr val="C00000"/>
              </a:solidFill>
              <a:latin typeface="Avenir Book" charset="0"/>
              <a:ea typeface="Avenir Book" charset="0"/>
              <a:cs typeface="Avenir Book"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5065" t="4154" r="5287" b="4012"/>
          <a:stretch/>
        </p:blipFill>
        <p:spPr>
          <a:xfrm>
            <a:off x="82894" y="666769"/>
            <a:ext cx="4348977" cy="5765180"/>
          </a:xfrm>
          <a:prstGeom prst="rect">
            <a:avLst/>
          </a:prstGeom>
          <a:solidFill>
            <a:schemeClr val="bg1"/>
          </a:solidFill>
          <a:ln>
            <a:solidFill>
              <a:schemeClr val="tx1"/>
            </a:solidFill>
          </a:ln>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8418" y="442711"/>
            <a:ext cx="4745582" cy="6227929"/>
          </a:xfrm>
          <a:prstGeom prst="rect">
            <a:avLst/>
          </a:prstGeom>
        </p:spPr>
      </p:pic>
    </p:spTree>
    <p:extLst>
      <p:ext uri="{BB962C8B-B14F-4D97-AF65-F5344CB8AC3E}">
        <p14:creationId xmlns:p14="http://schemas.microsoft.com/office/powerpoint/2010/main" val="884002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7886700" cy="772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C00000"/>
                </a:solidFill>
                <a:latin typeface="Avenir Book" charset="0"/>
                <a:ea typeface="Avenir Book" charset="0"/>
                <a:cs typeface="Avenir Book" charset="0"/>
              </a:rPr>
              <a:t>Upcoming Events – April - continued</a:t>
            </a:r>
            <a:endParaRPr lang="en-US" b="1" dirty="0">
              <a:solidFill>
                <a:srgbClr val="C00000"/>
              </a:solidFill>
              <a:latin typeface="Avenir Book" charset="0"/>
              <a:ea typeface="Avenir Book" charset="0"/>
              <a:cs typeface="Avenir Book" charset="0"/>
            </a:endParaRPr>
          </a:p>
        </p:txBody>
      </p:sp>
      <p:sp>
        <p:nvSpPr>
          <p:cNvPr id="5" name="TextBox 4"/>
          <p:cNvSpPr txBox="1"/>
          <p:nvPr/>
        </p:nvSpPr>
        <p:spPr>
          <a:xfrm>
            <a:off x="343056" y="3011733"/>
            <a:ext cx="2600391" cy="1031051"/>
          </a:xfrm>
          <a:prstGeom prst="rect">
            <a:avLst/>
          </a:prstGeom>
          <a:solidFill>
            <a:srgbClr val="FF0000"/>
          </a:solidFill>
        </p:spPr>
        <p:txBody>
          <a:bodyPr wrap="none" rtlCol="0">
            <a:spAutoFit/>
          </a:bodyPr>
          <a:lstStyle/>
          <a:p>
            <a:pPr algn="ctr"/>
            <a:r>
              <a:rPr lang="en-US" sz="2400" b="1" dirty="0" smtClean="0">
                <a:solidFill>
                  <a:schemeClr val="bg1"/>
                </a:solidFill>
                <a:latin typeface="Avenir Book" charset="0"/>
                <a:ea typeface="Avenir Book" charset="0"/>
                <a:cs typeface="Avenir Book" charset="0"/>
              </a:rPr>
              <a:t>Save the Date</a:t>
            </a:r>
          </a:p>
          <a:p>
            <a:pPr algn="ctr"/>
            <a:endParaRPr lang="en-US" sz="500" b="1" dirty="0">
              <a:solidFill>
                <a:schemeClr val="bg1"/>
              </a:solidFill>
              <a:latin typeface="Avenir Book" charset="0"/>
              <a:ea typeface="Avenir Book" charset="0"/>
              <a:cs typeface="Avenir Book" charset="0"/>
            </a:endParaRPr>
          </a:p>
          <a:p>
            <a:pPr algn="ctr"/>
            <a:r>
              <a:rPr lang="en-US" sz="3200" b="1" dirty="0" smtClean="0">
                <a:solidFill>
                  <a:schemeClr val="bg1"/>
                </a:solidFill>
                <a:latin typeface="Gothic No.13" charset="0"/>
                <a:ea typeface="Gothic No.13" charset="0"/>
                <a:cs typeface="Gothic No.13" charset="0"/>
              </a:rPr>
              <a:t>April 19 @ 6pm</a:t>
            </a:r>
            <a:endParaRPr lang="en-US" sz="3200" b="1" dirty="0">
              <a:solidFill>
                <a:schemeClr val="bg1"/>
              </a:solidFill>
              <a:latin typeface="Gothic No.13" charset="0"/>
              <a:ea typeface="Gothic No.13" charset="0"/>
              <a:cs typeface="Gothic No.13" charset="0"/>
            </a:endParaRPr>
          </a:p>
        </p:txBody>
      </p:sp>
      <p:sp>
        <p:nvSpPr>
          <p:cNvPr id="8" name="TextBox 7"/>
          <p:cNvSpPr txBox="1"/>
          <p:nvPr/>
        </p:nvSpPr>
        <p:spPr>
          <a:xfrm>
            <a:off x="3551043" y="3019427"/>
            <a:ext cx="5292437" cy="1015663"/>
          </a:xfrm>
          <a:prstGeom prst="rect">
            <a:avLst/>
          </a:prstGeom>
          <a:solidFill>
            <a:schemeClr val="accent6"/>
          </a:solidFill>
        </p:spPr>
        <p:txBody>
          <a:bodyPr wrap="square" rtlCol="0">
            <a:spAutoFit/>
          </a:bodyPr>
          <a:lstStyle/>
          <a:p>
            <a:pPr algn="ctr"/>
            <a:r>
              <a:rPr lang="en-US" b="1" i="1" dirty="0" smtClean="0">
                <a:solidFill>
                  <a:schemeClr val="bg1"/>
                </a:solidFill>
              </a:rPr>
              <a:t>Interested in </a:t>
            </a:r>
            <a:r>
              <a:rPr lang="en-US" b="1" i="1" dirty="0">
                <a:solidFill>
                  <a:schemeClr val="bg1"/>
                </a:solidFill>
              </a:rPr>
              <a:t>leading an activity during the </a:t>
            </a:r>
            <a:r>
              <a:rPr lang="en-US" b="1" i="1" dirty="0" smtClean="0">
                <a:solidFill>
                  <a:schemeClr val="bg1"/>
                </a:solidFill>
              </a:rPr>
              <a:t>event?  </a:t>
            </a:r>
          </a:p>
          <a:p>
            <a:pPr algn="ctr"/>
            <a:r>
              <a:rPr lang="en-US" sz="1600" i="1" dirty="0" smtClean="0">
                <a:solidFill>
                  <a:schemeClr val="bg1"/>
                </a:solidFill>
              </a:rPr>
              <a:t>crafts, stories, dance, food, etc.</a:t>
            </a:r>
          </a:p>
          <a:p>
            <a:pPr algn="ctr"/>
            <a:r>
              <a:rPr lang="en-US" dirty="0" smtClean="0">
                <a:solidFill>
                  <a:schemeClr val="bg1"/>
                </a:solidFill>
                <a:latin typeface="Gothic No.13" charset="0"/>
                <a:ea typeface="Gothic No.13" charset="0"/>
                <a:cs typeface="Gothic No.13" charset="0"/>
              </a:rPr>
              <a:t>Sign up before </a:t>
            </a:r>
            <a:r>
              <a:rPr lang="en-US" sz="2400" b="1" dirty="0" smtClean="0">
                <a:solidFill>
                  <a:schemeClr val="bg1"/>
                </a:solidFill>
                <a:latin typeface="Gothic No.13" charset="0"/>
                <a:ea typeface="Gothic No.13" charset="0"/>
                <a:cs typeface="Gothic No.13" charset="0"/>
              </a:rPr>
              <a:t>March 9th  </a:t>
            </a:r>
            <a:endParaRPr lang="en-US" b="1" dirty="0">
              <a:solidFill>
                <a:schemeClr val="bg1"/>
              </a:solidFill>
              <a:latin typeface="Gothic No.13" charset="0"/>
              <a:ea typeface="Gothic No.13" charset="0"/>
              <a:cs typeface="Gothic No.13" charset="0"/>
            </a:endParaRPr>
          </a:p>
        </p:txBody>
      </p:sp>
      <p:sp>
        <p:nvSpPr>
          <p:cNvPr id="9" name="TextBox 8"/>
          <p:cNvSpPr txBox="1"/>
          <p:nvPr/>
        </p:nvSpPr>
        <p:spPr>
          <a:xfrm>
            <a:off x="178983" y="2225757"/>
            <a:ext cx="8534520" cy="584775"/>
          </a:xfrm>
          <a:prstGeom prst="rect">
            <a:avLst/>
          </a:prstGeom>
          <a:noFill/>
        </p:spPr>
        <p:txBody>
          <a:bodyPr wrap="square" rtlCol="0">
            <a:spAutoFit/>
          </a:bodyPr>
          <a:lstStyle/>
          <a:p>
            <a:pPr algn="ctr"/>
            <a:r>
              <a:rPr lang="en-US" sz="1600" i="1" dirty="0" smtClean="0"/>
              <a:t>Then this event is your chance!  We are looking to represent our Madison’s Trust family through our event called This is Us.  This event will celebrate all of the things that make us who we are.  </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4737" y="917776"/>
            <a:ext cx="8811490" cy="1219201"/>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05334" y="102577"/>
            <a:ext cx="1338146" cy="1310384"/>
          </a:xfrm>
          <a:prstGeom prst="rect">
            <a:avLst/>
          </a:prstGeom>
        </p:spPr>
      </p:pic>
      <p:cxnSp>
        <p:nvCxnSpPr>
          <p:cNvPr id="12" name="Straight Connector 11"/>
          <p:cNvCxnSpPr/>
          <p:nvPr/>
        </p:nvCxnSpPr>
        <p:spPr>
          <a:xfrm>
            <a:off x="1027771" y="4148385"/>
            <a:ext cx="7113914" cy="33452"/>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748" y="4460573"/>
            <a:ext cx="3590129" cy="1645835"/>
          </a:xfrm>
          <a:prstGeom prst="rect">
            <a:avLst/>
          </a:prstGeom>
        </p:spPr>
      </p:pic>
      <p:sp>
        <p:nvSpPr>
          <p:cNvPr id="24" name="TextBox 23"/>
          <p:cNvSpPr txBox="1"/>
          <p:nvPr/>
        </p:nvSpPr>
        <p:spPr>
          <a:xfrm>
            <a:off x="250925" y="6106408"/>
            <a:ext cx="2570332" cy="738664"/>
          </a:xfrm>
          <a:prstGeom prst="rect">
            <a:avLst/>
          </a:prstGeom>
          <a:noFill/>
        </p:spPr>
        <p:txBody>
          <a:bodyPr wrap="square" rtlCol="0">
            <a:spAutoFit/>
          </a:bodyPr>
          <a:lstStyle/>
          <a:p>
            <a:r>
              <a:rPr lang="en-US" sz="2400" b="1" dirty="0" smtClean="0">
                <a:latin typeface="Gothic No.13" charset="0"/>
                <a:ea typeface="Gothic No.13" charset="0"/>
                <a:cs typeface="Gothic No.13" charset="0"/>
              </a:rPr>
              <a:t>Friday, April 20</a:t>
            </a:r>
          </a:p>
          <a:p>
            <a:r>
              <a:rPr lang="en-US" i="1" dirty="0" smtClean="0">
                <a:latin typeface="Gothic No.13" charset="0"/>
                <a:ea typeface="Gothic No.13" charset="0"/>
                <a:cs typeface="Gothic No.13" charset="0"/>
              </a:rPr>
              <a:t>More info coming soon</a:t>
            </a:r>
            <a:r>
              <a:rPr lang="is-IS" i="1" dirty="0" smtClean="0">
                <a:latin typeface="Gothic No.13" charset="0"/>
                <a:ea typeface="Gothic No.13" charset="0"/>
                <a:cs typeface="Gothic No.13" charset="0"/>
              </a:rPr>
              <a:t>…..</a:t>
            </a:r>
            <a:endParaRPr lang="en-US" i="1" dirty="0">
              <a:latin typeface="Gothic No.13" charset="0"/>
              <a:ea typeface="Gothic No.13" charset="0"/>
              <a:cs typeface="Gothic No.13" charset="0"/>
            </a:endParaRPr>
          </a:p>
        </p:txBody>
      </p:sp>
      <p:pic>
        <p:nvPicPr>
          <p:cNvPr id="25" name="Picture 24"/>
          <p:cNvPicPr>
            <a:picLocks noChangeAspect="1"/>
          </p:cNvPicPr>
          <p:nvPr/>
        </p:nvPicPr>
        <p:blipFill rotWithShape="1">
          <a:blip r:embed="rId6"/>
          <a:srcRect/>
          <a:stretch/>
        </p:blipFill>
        <p:spPr>
          <a:xfrm>
            <a:off x="4584728" y="3530665"/>
            <a:ext cx="3737485" cy="2374416"/>
          </a:xfrm>
          <a:prstGeom prst="rect">
            <a:avLst/>
          </a:prstGeom>
        </p:spPr>
      </p:pic>
      <p:pic>
        <p:nvPicPr>
          <p:cNvPr id="27" name="Pictur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29634" y="4295132"/>
            <a:ext cx="3157066" cy="2283413"/>
          </a:xfrm>
          <a:prstGeom prst="rect">
            <a:avLst/>
          </a:prstGeom>
        </p:spPr>
      </p:pic>
      <p:pic>
        <p:nvPicPr>
          <p:cNvPr id="26" name="Picture 25"/>
          <p:cNvPicPr>
            <a:picLocks noChangeAspect="1"/>
          </p:cNvPicPr>
          <p:nvPr/>
        </p:nvPicPr>
        <p:blipFill rotWithShape="1">
          <a:blip r:embed="rId8" cstate="email">
            <a:extLst>
              <a:ext uri="{28A0092B-C50C-407E-A947-70E740481C1C}">
                <a14:useLocalDpi xmlns:a14="http://schemas.microsoft.com/office/drawing/2010/main"/>
              </a:ext>
            </a:extLst>
          </a:blip>
          <a:srcRect l="12573" t="59380" r="12414"/>
          <a:stretch/>
        </p:blipFill>
        <p:spPr>
          <a:xfrm>
            <a:off x="7040913" y="5514333"/>
            <a:ext cx="1949559" cy="1343666"/>
          </a:xfrm>
          <a:prstGeom prst="rect">
            <a:avLst/>
          </a:prstGeom>
        </p:spPr>
      </p:pic>
      <p:cxnSp>
        <p:nvCxnSpPr>
          <p:cNvPr id="28" name="Straight Connector 27"/>
          <p:cNvCxnSpPr/>
          <p:nvPr/>
        </p:nvCxnSpPr>
        <p:spPr>
          <a:xfrm flipV="1">
            <a:off x="4251003" y="4181837"/>
            <a:ext cx="8763" cy="249782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103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7886700" cy="772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C00000"/>
                </a:solidFill>
                <a:latin typeface="Avenir Book" charset="0"/>
                <a:ea typeface="Avenir Book" charset="0"/>
                <a:cs typeface="Avenir Book" charset="0"/>
              </a:rPr>
              <a:t>Upcoming Events – May</a:t>
            </a:r>
            <a:endParaRPr lang="en-US" b="1" dirty="0">
              <a:solidFill>
                <a:srgbClr val="C00000"/>
              </a:solidFill>
              <a:latin typeface="Avenir Book" charset="0"/>
              <a:ea typeface="Avenir Book" charset="0"/>
              <a:cs typeface="Avenir Book" charset="0"/>
            </a:endParaRPr>
          </a:p>
        </p:txBody>
      </p:sp>
      <p:sp>
        <p:nvSpPr>
          <p:cNvPr id="4" name="TextBox 3"/>
          <p:cNvSpPr txBox="1"/>
          <p:nvPr/>
        </p:nvSpPr>
        <p:spPr>
          <a:xfrm>
            <a:off x="2061726" y="5291514"/>
            <a:ext cx="4731027" cy="1015663"/>
          </a:xfrm>
          <a:prstGeom prst="rect">
            <a:avLst/>
          </a:prstGeom>
          <a:noFill/>
        </p:spPr>
        <p:txBody>
          <a:bodyPr wrap="square" rtlCol="0">
            <a:spAutoFit/>
          </a:bodyPr>
          <a:lstStyle/>
          <a:p>
            <a:pPr algn="ctr"/>
            <a:r>
              <a:rPr lang="en-US" sz="2000" b="1" i="1" dirty="0" smtClean="0"/>
              <a:t>5</a:t>
            </a:r>
            <a:r>
              <a:rPr lang="en-US" sz="2000" b="1" i="1" baseline="30000" dirty="0" smtClean="0"/>
              <a:t>th</a:t>
            </a:r>
            <a:r>
              <a:rPr lang="en-US" sz="2000" b="1" i="1" dirty="0" smtClean="0"/>
              <a:t> Grade Promotion Committee Fundraiser – </a:t>
            </a:r>
          </a:p>
          <a:p>
            <a:pPr algn="ctr"/>
            <a:r>
              <a:rPr lang="en-US" sz="2000" b="1" i="1" dirty="0" smtClean="0"/>
              <a:t>May 17th</a:t>
            </a:r>
            <a:endParaRPr lang="en-US" sz="2000" b="1" i="1"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5843" y="3835364"/>
            <a:ext cx="4442791" cy="1255026"/>
          </a:xfrm>
          <a:prstGeom prst="rect">
            <a:avLst/>
          </a:prstGeom>
        </p:spPr>
      </p:pic>
      <p:sp>
        <p:nvSpPr>
          <p:cNvPr id="2" name="TextBox 1"/>
          <p:cNvSpPr txBox="1"/>
          <p:nvPr/>
        </p:nvSpPr>
        <p:spPr>
          <a:xfrm>
            <a:off x="2061726" y="871361"/>
            <a:ext cx="5158785" cy="2308324"/>
          </a:xfrm>
          <a:prstGeom prst="rect">
            <a:avLst/>
          </a:prstGeom>
          <a:noFill/>
        </p:spPr>
        <p:txBody>
          <a:bodyPr wrap="none" rtlCol="0">
            <a:spAutoFit/>
          </a:bodyPr>
          <a:lstStyle/>
          <a:p>
            <a:pPr algn="ctr"/>
            <a:r>
              <a:rPr lang="en-US" sz="3000" dirty="0" smtClean="0">
                <a:latin typeface="ChunkFive Ex" charset="0"/>
                <a:ea typeface="ChunkFive Ex" charset="0"/>
                <a:cs typeface="ChunkFive Ex" charset="0"/>
              </a:rPr>
              <a:t>Staff Appreciation Week</a:t>
            </a:r>
          </a:p>
          <a:p>
            <a:pPr algn="ctr"/>
            <a:r>
              <a:rPr lang="en-US" sz="3000" dirty="0" smtClean="0">
                <a:latin typeface="ChunkFive Ex" charset="0"/>
                <a:ea typeface="ChunkFive Ex" charset="0"/>
                <a:cs typeface="ChunkFive Ex" charset="0"/>
              </a:rPr>
              <a:t>May 7 – 11</a:t>
            </a:r>
          </a:p>
          <a:p>
            <a:pPr algn="ctr"/>
            <a:r>
              <a:rPr lang="en-US" sz="3000" dirty="0" smtClean="0">
                <a:latin typeface="ChunkFive Ex" charset="0"/>
                <a:ea typeface="ChunkFive Ex" charset="0"/>
                <a:cs typeface="ChunkFive Ex" charset="0"/>
              </a:rPr>
              <a:t>Super Hero Theme!!</a:t>
            </a:r>
          </a:p>
          <a:p>
            <a:pPr algn="ctr"/>
            <a:endParaRPr lang="en-US" dirty="0" smtClean="0">
              <a:latin typeface="ChunkFive Ex" charset="0"/>
              <a:ea typeface="ChunkFive Ex" charset="0"/>
              <a:cs typeface="ChunkFive Ex" charset="0"/>
            </a:endParaRPr>
          </a:p>
          <a:p>
            <a:pPr algn="ctr"/>
            <a:r>
              <a:rPr lang="en-US" dirty="0" smtClean="0">
                <a:latin typeface="ChunkFive Ex" charset="0"/>
                <a:ea typeface="ChunkFive Ex" charset="0"/>
                <a:cs typeface="ChunkFive Ex" charset="0"/>
              </a:rPr>
              <a:t>Contact Lis &amp; </a:t>
            </a:r>
            <a:r>
              <a:rPr lang="en-US" dirty="0" err="1" smtClean="0">
                <a:latin typeface="ChunkFive Ex" charset="0"/>
                <a:ea typeface="ChunkFive Ex" charset="0"/>
                <a:cs typeface="ChunkFive Ex" charset="0"/>
              </a:rPr>
              <a:t>Antonette</a:t>
            </a:r>
            <a:r>
              <a:rPr lang="en-US" dirty="0" smtClean="0">
                <a:latin typeface="ChunkFive Ex" charset="0"/>
                <a:ea typeface="ChunkFive Ex" charset="0"/>
                <a:cs typeface="ChunkFive Ex" charset="0"/>
              </a:rPr>
              <a:t> if you’d like to help!</a:t>
            </a:r>
          </a:p>
          <a:p>
            <a:pPr algn="ctr"/>
            <a:r>
              <a:rPr lang="en-US" dirty="0" err="1" smtClean="0">
                <a:latin typeface="ChunkFive Ex" charset="0"/>
                <a:ea typeface="ChunkFive Ex" charset="0"/>
                <a:cs typeface="ChunkFive Ex" charset="0"/>
              </a:rPr>
              <a:t>mtesptastaffappreciation@gmail.com</a:t>
            </a:r>
            <a:endParaRPr lang="en-US" dirty="0">
              <a:latin typeface="ChunkFive Ex" charset="0"/>
              <a:ea typeface="ChunkFive Ex" charset="0"/>
              <a:cs typeface="ChunkFive Ex" charset="0"/>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23726" y="545208"/>
            <a:ext cx="2216587" cy="3000880"/>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682137"/>
            <a:ext cx="2061726" cy="2471090"/>
          </a:xfrm>
          <a:prstGeom prst="rect">
            <a:avLst/>
          </a:prstGeom>
        </p:spPr>
      </p:pic>
    </p:spTree>
    <p:extLst>
      <p:ext uri="{BB962C8B-B14F-4D97-AF65-F5344CB8AC3E}">
        <p14:creationId xmlns:p14="http://schemas.microsoft.com/office/powerpoint/2010/main" val="5757520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14960</TotalTime>
  <Words>1022</Words>
  <Application>Microsoft Macintosh PowerPoint</Application>
  <PresentationFormat>On-screen Show (4:3)</PresentationFormat>
  <Paragraphs>271</Paragraphs>
  <Slides>17</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Avenir Book</vt:lpstr>
      <vt:lpstr>Benjamin Title</vt:lpstr>
      <vt:lpstr>Calibri</vt:lpstr>
      <vt:lpstr>Calibri Light</vt:lpstr>
      <vt:lpstr>ChunkFive Ex</vt:lpstr>
      <vt:lpstr>Gothic No.13</vt:lpstr>
      <vt:lpstr>Wingdings</vt:lpstr>
      <vt:lpstr>Office Theme</vt:lpstr>
      <vt:lpstr>Madison’s Trust PTA</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Pritchett</dc:creator>
  <cp:lastModifiedBy>Kim Pritchett</cp:lastModifiedBy>
  <cp:revision>111</cp:revision>
  <cp:lastPrinted>2017-09-06T15:17:19Z</cp:lastPrinted>
  <dcterms:created xsi:type="dcterms:W3CDTF">2017-08-30T14:21:35Z</dcterms:created>
  <dcterms:modified xsi:type="dcterms:W3CDTF">2018-03-08T16:37:45Z</dcterms:modified>
</cp:coreProperties>
</file>